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2"/>
  </p:notesMasterIdLst>
  <p:sldIdLst>
    <p:sldId id="835" r:id="rId2"/>
    <p:sldId id="836" r:id="rId3"/>
    <p:sldId id="837" r:id="rId4"/>
    <p:sldId id="767" r:id="rId5"/>
    <p:sldId id="766" r:id="rId6"/>
    <p:sldId id="666" r:id="rId7"/>
    <p:sldId id="768" r:id="rId8"/>
    <p:sldId id="664" r:id="rId9"/>
    <p:sldId id="1188" r:id="rId10"/>
    <p:sldId id="844" r:id="rId11"/>
    <p:sldId id="950" r:id="rId12"/>
    <p:sldId id="952" r:id="rId13"/>
    <p:sldId id="953" r:id="rId14"/>
    <p:sldId id="954" r:id="rId15"/>
    <p:sldId id="838" r:id="rId16"/>
    <p:sldId id="839" r:id="rId17"/>
    <p:sldId id="770" r:id="rId18"/>
    <p:sldId id="769" r:id="rId19"/>
    <p:sldId id="654" r:id="rId20"/>
    <p:sldId id="771" r:id="rId21"/>
    <p:sldId id="658" r:id="rId22"/>
    <p:sldId id="667" r:id="rId23"/>
    <p:sldId id="772" r:id="rId24"/>
    <p:sldId id="1190" r:id="rId25"/>
    <p:sldId id="845" r:id="rId26"/>
    <p:sldId id="955" r:id="rId27"/>
    <p:sldId id="956" r:id="rId28"/>
    <p:sldId id="957" r:id="rId29"/>
    <p:sldId id="958" r:id="rId30"/>
    <p:sldId id="840" r:id="rId31"/>
    <p:sldId id="578" r:id="rId32"/>
    <p:sldId id="841" r:id="rId33"/>
    <p:sldId id="773" r:id="rId34"/>
    <p:sldId id="774" r:id="rId35"/>
    <p:sldId id="663" r:id="rId36"/>
    <p:sldId id="672" r:id="rId37"/>
    <p:sldId id="668" r:id="rId38"/>
    <p:sldId id="776" r:id="rId39"/>
    <p:sldId id="775" r:id="rId40"/>
    <p:sldId id="657" r:id="rId41"/>
    <p:sldId id="846" r:id="rId42"/>
    <p:sldId id="842" r:id="rId43"/>
    <p:sldId id="655" r:id="rId44"/>
    <p:sldId id="659" r:id="rId45"/>
    <p:sldId id="660" r:id="rId46"/>
    <p:sldId id="662" r:id="rId47"/>
    <p:sldId id="661" r:id="rId48"/>
    <p:sldId id="669" r:id="rId49"/>
    <p:sldId id="777" r:id="rId50"/>
    <p:sldId id="1189" r:id="rId51"/>
    <p:sldId id="847" r:id="rId52"/>
    <p:sldId id="959" r:id="rId53"/>
    <p:sldId id="960" r:id="rId54"/>
    <p:sldId id="962" r:id="rId55"/>
    <p:sldId id="963" r:id="rId56"/>
    <p:sldId id="843" r:id="rId57"/>
    <p:sldId id="854" r:id="rId58"/>
    <p:sldId id="859" r:id="rId59"/>
    <p:sldId id="853" r:id="rId60"/>
    <p:sldId id="856" r:id="rId61"/>
    <p:sldId id="855" r:id="rId62"/>
    <p:sldId id="857" r:id="rId63"/>
    <p:sldId id="1191" r:id="rId64"/>
    <p:sldId id="964" r:id="rId65"/>
    <p:sldId id="965" r:id="rId66"/>
    <p:sldId id="966" r:id="rId67"/>
    <p:sldId id="967" r:id="rId68"/>
    <p:sldId id="948" r:id="rId69"/>
    <p:sldId id="848" r:id="rId70"/>
    <p:sldId id="670" r:id="rId71"/>
    <p:sldId id="674" r:id="rId72"/>
    <p:sldId id="673" r:id="rId73"/>
    <p:sldId id="851" r:id="rId74"/>
    <p:sldId id="850" r:id="rId75"/>
    <p:sldId id="683" r:id="rId76"/>
    <p:sldId id="682" r:id="rId77"/>
    <p:sldId id="692" r:id="rId78"/>
    <p:sldId id="693" r:id="rId79"/>
    <p:sldId id="694" r:id="rId80"/>
    <p:sldId id="686" r:id="rId81"/>
    <p:sldId id="695" r:id="rId82"/>
    <p:sldId id="696" r:id="rId83"/>
    <p:sldId id="697" r:id="rId84"/>
    <p:sldId id="698" r:id="rId85"/>
    <p:sldId id="699" r:id="rId86"/>
    <p:sldId id="701" r:id="rId87"/>
    <p:sldId id="702" r:id="rId88"/>
    <p:sldId id="703" r:id="rId89"/>
    <p:sldId id="860" r:id="rId90"/>
    <p:sldId id="779" r:id="rId91"/>
    <p:sldId id="780" r:id="rId92"/>
    <p:sldId id="862" r:id="rId93"/>
    <p:sldId id="861" r:id="rId94"/>
    <p:sldId id="713" r:id="rId95"/>
    <p:sldId id="714" r:id="rId96"/>
    <p:sldId id="863" r:id="rId97"/>
    <p:sldId id="711" r:id="rId98"/>
    <p:sldId id="738" r:id="rId99"/>
    <p:sldId id="739" r:id="rId100"/>
    <p:sldId id="717" r:id="rId101"/>
    <p:sldId id="718" r:id="rId102"/>
    <p:sldId id="719" r:id="rId103"/>
    <p:sldId id="722" r:id="rId104"/>
    <p:sldId id="723" r:id="rId105"/>
    <p:sldId id="721" r:id="rId106"/>
    <p:sldId id="724" r:id="rId107"/>
    <p:sldId id="725" r:id="rId108"/>
    <p:sldId id="745" r:id="rId109"/>
    <p:sldId id="746" r:id="rId110"/>
    <p:sldId id="864" r:id="rId111"/>
    <p:sldId id="726" r:id="rId112"/>
    <p:sldId id="742" r:id="rId113"/>
    <p:sldId id="743" r:id="rId114"/>
    <p:sldId id="744" r:id="rId115"/>
    <p:sldId id="781" r:id="rId116"/>
    <p:sldId id="747" r:id="rId117"/>
    <p:sldId id="865" r:id="rId118"/>
    <p:sldId id="866" r:id="rId119"/>
    <p:sldId id="867" r:id="rId120"/>
    <p:sldId id="875" r:id="rId121"/>
    <p:sldId id="984" r:id="rId122"/>
    <p:sldId id="868" r:id="rId123"/>
    <p:sldId id="876" r:id="rId124"/>
    <p:sldId id="886" r:id="rId125"/>
    <p:sldId id="887" r:id="rId126"/>
    <p:sldId id="888" r:id="rId127"/>
    <p:sldId id="878" r:id="rId128"/>
    <p:sldId id="1187" r:id="rId129"/>
    <p:sldId id="883" r:id="rId130"/>
    <p:sldId id="890" r:id="rId131"/>
    <p:sldId id="891" r:id="rId132"/>
    <p:sldId id="898" r:id="rId133"/>
    <p:sldId id="899" r:id="rId134"/>
    <p:sldId id="900" r:id="rId135"/>
    <p:sldId id="901" r:id="rId136"/>
    <p:sldId id="902" r:id="rId137"/>
    <p:sldId id="903" r:id="rId138"/>
    <p:sldId id="904" r:id="rId139"/>
    <p:sldId id="905" r:id="rId140"/>
    <p:sldId id="895" r:id="rId141"/>
    <p:sldId id="906" r:id="rId142"/>
    <p:sldId id="910" r:id="rId143"/>
    <p:sldId id="911" r:id="rId144"/>
    <p:sldId id="912" r:id="rId145"/>
    <p:sldId id="913" r:id="rId146"/>
    <p:sldId id="914" r:id="rId147"/>
    <p:sldId id="915" r:id="rId148"/>
    <p:sldId id="916" r:id="rId149"/>
    <p:sldId id="920" r:id="rId150"/>
    <p:sldId id="921" r:id="rId151"/>
    <p:sldId id="985" r:id="rId152"/>
    <p:sldId id="922" r:id="rId153"/>
    <p:sldId id="907" r:id="rId154"/>
    <p:sldId id="923" r:id="rId155"/>
    <p:sldId id="908" r:id="rId156"/>
    <p:sldId id="924" r:id="rId157"/>
    <p:sldId id="909" r:id="rId158"/>
    <p:sldId id="925" r:id="rId159"/>
    <p:sldId id="919" r:id="rId160"/>
    <p:sldId id="871" r:id="rId161"/>
    <p:sldId id="869" r:id="rId162"/>
    <p:sldId id="926" r:id="rId163"/>
    <p:sldId id="927" r:id="rId164"/>
    <p:sldId id="930" r:id="rId165"/>
    <p:sldId id="928" r:id="rId166"/>
    <p:sldId id="929" r:id="rId167"/>
    <p:sldId id="931" r:id="rId168"/>
    <p:sldId id="934" r:id="rId169"/>
    <p:sldId id="935" r:id="rId170"/>
    <p:sldId id="936" r:id="rId171"/>
    <p:sldId id="940" r:id="rId172"/>
    <p:sldId id="937" r:id="rId173"/>
    <p:sldId id="1137" r:id="rId174"/>
    <p:sldId id="1179" r:id="rId175"/>
    <p:sldId id="1180" r:id="rId176"/>
    <p:sldId id="1138" r:id="rId177"/>
    <p:sldId id="872" r:id="rId178"/>
    <p:sldId id="873" r:id="rId179"/>
    <p:sldId id="1053" r:id="rId180"/>
    <p:sldId id="942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3" autoAdjust="0"/>
    <p:restoredTop sz="74306" autoAdjust="0"/>
  </p:normalViewPr>
  <p:slideViewPr>
    <p:cSldViewPr snapToGrid="0">
      <p:cViewPr varScale="1">
        <p:scale>
          <a:sx n="71" d="100"/>
          <a:sy n="71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A548D-8DED-4163-A3E9-7C60D767B3D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70455-E841-4C86-BF49-53BA18205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eral_system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ncient_Rome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28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475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761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375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6632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035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5159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8867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9680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8226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749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04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453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4872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246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620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456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49163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1856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452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953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698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99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6498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212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456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892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276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6690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4677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7298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8791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2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60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6436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562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59622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61786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27513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70455-E841-4C86-BF49-53BA1820565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1620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82696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69918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8419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2201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0.26501 *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7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09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0.26501 *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4545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08888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3 13 7 11 2031 12 14 10 15 40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70455-E841-4C86-BF49-53BA1820565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7573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57237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48235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29239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42888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29742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5978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175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3×8^7+ 0×8^6+ 3×8^5+ 0×8^4+ 2×8^3+ 1×8^2+ 3×8^1+ 1×8^0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6112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086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56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31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30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00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426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605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41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331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Arabic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Eastern Arabic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 (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umeral system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originated in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ncient Rome"/>
              </a:rPr>
              <a:t>ancient Rome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Bengali–Assamese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Malayalam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Thai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Chinese numerals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49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5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07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0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66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84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37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80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2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62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313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9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(30302131)₁₆ = (3 × 16⁷) + (0 × 16⁶) + (3 × 16⁵) + (0 × 16⁴) + (2 × 16³) + (1 × 16²) + (3 × 16¹) + (1 × 16⁰) = (808460593)₁₀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8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0×16^9+ 0×16^16+ 3×16^7+ 3×16^6+ 10×16^5+ 3×16^16+ 9×16^3+ 1×16^2+ 3×16^1+ 1×16^0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79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0×16^9+ 0×16^16+ 3×16^7+ 3×16^6+ 10×16^5+ 3×16^16+ 9×16^3+ 1×16^2+ 3×16^1+ 1×16^0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5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(30A09131)₁₆ = (3 × 16⁷) + (0 × 16⁶) + (10 × 16⁵) + (0 × 16⁴) + (9 × 16³) + (1 × 16²) + (3 × 16¹) + (1 × 16⁰) = (815829297)₁₀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9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1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diagram to show </a:t>
            </a:r>
            <a:r>
              <a:rPr lang="en-US"/>
              <a:t>the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88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455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463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125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90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204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829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55*64^7+26*64^6+0*64^5+63*64^4+29*64^3+53*64^2+7*64^1+62*64^0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6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0341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8212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23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53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803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3326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2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511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04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087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283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93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24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0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994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561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912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410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90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241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534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983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129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1*4^7+1*4^5+2*4^3+3*4^2+1*4^0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14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6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243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754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235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3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406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173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350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355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615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33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27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91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053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623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10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046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3396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751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95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7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469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12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2511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87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03803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9673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43551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5007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3006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781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523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8719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0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E571-BA76-4543-BF11-D4869E8AF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B6234-A88F-4EFE-BBC0-8469D4EF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C3D2B-F32A-402F-A3F8-7C550A7F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EED61-5FB1-4BB3-BF61-C66B00A3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50A67-B51E-4F58-A231-ACAC624D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7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1E65-F365-451A-BFB0-5E856342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5511F-9153-475E-B0EC-57542539D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32193-B929-4E90-970A-17F52862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C4428-68DB-4974-80C5-A0667C76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E6C1C-D2E5-492A-95D9-E2E1DCE1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0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DD5F2-0120-49A7-BBE6-67A5B4DA3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17195-33DB-471D-8A10-0FC46930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B888-CB99-4912-90F3-B74E3F48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E4A35-3673-4B00-BA12-ED71C568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879B6-8054-4C2F-B137-173624A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8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A2A0-B1C6-4D00-9F24-7E8D59FA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6C4CF-1E6E-4292-8086-3F0823F6E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155ED-BF8E-4F8B-82EC-62097B2C1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C9F97-FDEC-4D36-BC96-DD3ED40C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9AD4-A6C3-4DE2-A128-205D3773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6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88A9-1A7C-4374-966D-2BE75C4F6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43BE-161D-4DA3-8371-00F5F83FD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613E6-C7BF-4083-ADCF-B1BB2BE7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746AC-69A4-4F98-890E-523A0178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B2E1-5CDC-4C3D-A229-E70E212C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3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D3C3-C01E-4229-AB30-7D3CBE90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0B12-922B-42A6-A706-91A2E0E70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4A312-81F0-42A5-A8C5-4ABE29520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50A68-B9F9-4829-BA03-58DC70BE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EF90-1C6F-4642-A153-51B4D678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5739A-0A36-469B-B3E8-657F6BA4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6868-4305-4E37-A474-18F72E4B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9AB27-CC3D-4A63-A71A-D8F347ADC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7C8C2-1EEB-467C-8C2F-82DBD3760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2A405-ABFF-4487-9206-D17D27D27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A463E-0D45-495B-AC2D-64089D410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CB549-1436-49D8-9E2A-2B85452E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AC239-5068-4F44-8854-1B419B09C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068F7-AFC9-4A5A-B0C5-BE64E28F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3D02-4088-4293-AAD1-4E531677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5E31-04AD-4B35-8A7F-52B660FA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9563E-1656-4C49-9DDF-FE569EF0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AEC40-DC04-410F-BAD6-55BE72D7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6D216-0B6D-4C2E-B54B-06499A616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B9140-DB3A-4B6A-B998-817FE8A84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C9B16-3941-458B-804A-F1CF9FD3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8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70A2-D547-423F-B592-0022301F4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06E0-2F1B-4528-9268-3CA4567E1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0110E-F7D1-4EF2-A9A3-3A0D59ADE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1D65A-3DD9-4084-B896-CB74EAFC4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45BC1-D67C-4388-8037-97AF9096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77774-01DA-49CB-ABAB-482A7B80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1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2C87-220A-4A9C-9A34-D254F35B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9B216-B701-4FC3-8D52-1986531FE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37DB9-562A-4D3D-947F-8D7FBAD97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367FF-B691-41D0-A907-86F3D992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F1CD-EE2B-468D-8A36-CF50343E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B765E-16CE-465F-A39D-ABEA2220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EAEF0-1EA7-4CE2-8F66-F5F5B236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3567D-547A-4005-A584-AFEE278A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1A94-B31F-40DE-B627-9324236B3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9631F-6663-4542-B89F-87EE25BD08C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AB182-ED01-4F85-837D-32F73C3C5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BA96A-5B6B-48CD-BD96-1D4DA271B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1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1.png"/><Relationship Id="rId9" Type="http://schemas.openxmlformats.org/officeDocument/2006/relationships/image" Target="../media/image17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1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1.png"/><Relationship Id="rId9" Type="http://schemas.openxmlformats.org/officeDocument/2006/relationships/image" Target="../media/image1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20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2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netcalc.com/862/" TargetMode="Externa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Common number systems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20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Let’s count in binary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FDE8227-6D53-7346-A50F-401E30BC1631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solidFill>
                  <a:prstClr val="white"/>
                </a:solidFill>
                <a:latin typeface="Segoe UI Light (Headings)"/>
              </a:rPr>
              <a:t>0000, 0001, 0010, 00011, …, 1101, 1110, 1111 </a:t>
            </a:r>
          </a:p>
        </p:txBody>
      </p:sp>
    </p:spTree>
    <p:extLst>
      <p:ext uri="{BB962C8B-B14F-4D97-AF65-F5344CB8AC3E}">
        <p14:creationId xmlns:p14="http://schemas.microsoft.com/office/powerpoint/2010/main" val="13168279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CD06A11C-DD5C-4C9A-B729-6F3EFA8F479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7761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No! The numbers in this system increments by 0.125 unit.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4545E82-9970-402A-B001-1631F7D2CDA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4957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72D822E-491A-4463-863E-DF852354599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0794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2CBA35B-52FB-411B-89AD-2BE641086BF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1735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C43099B-42D2-4AD8-920C-664009565AD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906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  <a:p>
            <a:r>
              <a:rPr lang="en-US" sz="3600" dirty="0">
                <a:latin typeface="Segoe UI Light (Headings)"/>
              </a:rPr>
              <a:t>A.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More in m!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D6FCD6A-D15B-4E0B-A22C-2AB69C270D4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5237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  <a:p>
            <a:r>
              <a:rPr lang="en-US" sz="3600" dirty="0">
                <a:latin typeface="Segoe UI Light (Headings)"/>
              </a:rPr>
              <a:t>A. More in m!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How much?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10617FD-96C3-4749-A40B-87C48D0A1CF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5163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endParaRPr lang="en-US" sz="3600" dirty="0">
              <a:highlight>
                <a:srgbClr val="00FF00"/>
              </a:highlight>
              <a:latin typeface="Segoe UI Light (Headings)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988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r>
              <a:rPr lang="en-US" sz="2800" dirty="0">
                <a:latin typeface="Segoe UI Light (Headings)"/>
              </a:rPr>
              <a:t>(1.000)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0.02</a:t>
            </a:r>
          </a:p>
          <a:p>
            <a:r>
              <a:rPr lang="en-US" sz="2800" dirty="0">
                <a:latin typeface="Segoe UI Light (Headings)"/>
              </a:rPr>
              <a:t>(1.001)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=(1.125)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0.105</a:t>
            </a:r>
          </a:p>
          <a:p>
            <a:endParaRPr lang="en-US" sz="3600" dirty="0">
              <a:highlight>
                <a:srgbClr val="00FF00"/>
              </a:highlight>
              <a:latin typeface="Segoe UI Light (Headings)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654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(1.000)</a:t>
            </a:r>
            <a:r>
              <a:rPr lang="en-US" sz="2800" baseline="-25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=(1)</a:t>
            </a:r>
            <a:r>
              <a:rPr lang="en-US" sz="2800" baseline="-25000" dirty="0">
                <a:highlight>
                  <a:srgbClr val="00FF00"/>
                </a:highlight>
                <a:latin typeface="Segoe UI Light (Headings)"/>
              </a:rPr>
              <a:t>10 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=&gt; Error = 0.02</a:t>
            </a:r>
          </a:p>
          <a:p>
            <a:r>
              <a:rPr lang="en-US" sz="2800" dirty="0">
                <a:latin typeface="Segoe UI Light (Headings)"/>
              </a:rPr>
              <a:t>(1.001)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=(1.125)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0.105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20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82046"/>
              </p:ext>
            </p:extLst>
          </p:nvPr>
        </p:nvGraphicFramePr>
        <p:xfrm>
          <a:off x="0" y="2381955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F5304E7-CB2C-48CD-97F1-3E18EB8383AC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89171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285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2865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</p:txBody>
      </p:sp>
    </p:spTree>
    <p:extLst>
      <p:ext uri="{BB962C8B-B14F-4D97-AF65-F5344CB8AC3E}">
        <p14:creationId xmlns:p14="http://schemas.microsoft.com/office/powerpoint/2010/main" val="10147650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  <a:endParaRPr lang="en-US" sz="36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67599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</p:txBody>
      </p:sp>
    </p:spTree>
    <p:extLst>
      <p:ext uri="{BB962C8B-B14F-4D97-AF65-F5344CB8AC3E}">
        <p14:creationId xmlns:p14="http://schemas.microsoft.com/office/powerpoint/2010/main" val="18772454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13213"/>
              </p:ext>
            </p:extLst>
          </p:nvPr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3848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8581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  <a:p>
            <a:r>
              <a:rPr lang="en-US" sz="2000" dirty="0">
                <a:latin typeface="Segoe UI Light (Headings)"/>
              </a:rPr>
              <a:t>(1.001)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(1.015625)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=&gt; Error = 0.004375 </a:t>
            </a:r>
            <a:endParaRPr lang="en-US" sz="2000" baseline="-25000" dirty="0">
              <a:latin typeface="Segoe UI Light (Headings)"/>
            </a:endParaRPr>
          </a:p>
          <a:p>
            <a:r>
              <a:rPr lang="en-US" sz="2000" dirty="0">
                <a:latin typeface="Segoe UI Light (Headings)"/>
              </a:rPr>
              <a:t>(1.002)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(1.03125)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 =&gt; Error = 0.01125</a:t>
            </a:r>
            <a:endParaRPr lang="en-US" sz="20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465789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832792"/>
              </p:ext>
            </p:extLst>
          </p:nvPr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  <a:p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(1.001)</a:t>
            </a:r>
            <a:r>
              <a:rPr lang="en-US" sz="2000" baseline="-25000" dirty="0">
                <a:highlight>
                  <a:srgbClr val="00FF00"/>
                </a:highlight>
                <a:latin typeface="Segoe UI Light (Headings)"/>
              </a:rPr>
              <a:t>4</a:t>
            </a:r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 = (1.015625)</a:t>
            </a:r>
            <a:r>
              <a:rPr lang="en-US" sz="20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 =&gt; Error = 0.004375 </a:t>
            </a:r>
            <a:endParaRPr lang="en-US" sz="2000" baseline="-25000" dirty="0">
              <a:highlight>
                <a:srgbClr val="00FF00"/>
              </a:highlight>
              <a:latin typeface="Segoe UI Light (Headings)"/>
            </a:endParaRPr>
          </a:p>
          <a:p>
            <a:r>
              <a:rPr lang="en-US" sz="2000" dirty="0">
                <a:latin typeface="Segoe UI Light (Headings)"/>
              </a:rPr>
              <a:t>(1.002)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(1.03125)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 =&gt; Error = 0.01125</a:t>
            </a:r>
            <a:endParaRPr lang="en-US" sz="20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554041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Radix-[8,10,16]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B92F244-43D6-4E39-A446-19DC92A9559C}"/>
              </a:ext>
            </a:extLst>
          </p:cNvPr>
          <p:cNvSpPr/>
          <p:nvPr/>
        </p:nvSpPr>
        <p:spPr>
          <a:xfrm>
            <a:off x="9186671" y="3668009"/>
            <a:ext cx="104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At Home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5497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Conversion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B92F244-43D6-4E39-A446-19DC92A9559C}"/>
              </a:ext>
            </a:extLst>
          </p:cNvPr>
          <p:cNvSpPr/>
          <p:nvPr/>
        </p:nvSpPr>
        <p:spPr>
          <a:xfrm>
            <a:off x="6096000" y="3553709"/>
            <a:ext cx="2347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From Base-r to Base-r’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904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baseline="-25000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2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182729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/>
              <p:nvPr/>
            </p:nvSpPr>
            <p:spPr>
              <a:xfrm>
                <a:off x="10725188" y="4345919"/>
                <a:ext cx="146681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88" y="4345919"/>
                <a:ext cx="1466812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534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58EB94-8B24-4CD6-B563-56EDFC30E792}"/>
              </a:ext>
            </a:extLst>
          </p:cNvPr>
          <p:cNvSpPr/>
          <p:nvPr/>
        </p:nvSpPr>
        <p:spPr>
          <a:xfrm>
            <a:off x="0" y="3938234"/>
            <a:ext cx="12191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we already knew that: sum of the powers of r</a:t>
            </a:r>
            <a:endParaRPr lang="en-US" sz="32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019856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r>
              <a:rPr lang="pt-BR" sz="3600" dirty="0">
                <a:latin typeface="Segoe UI Light (Headings)"/>
              </a:rPr>
              <a:t>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30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-2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m</a:t>
            </a:r>
            <a:r>
              <a:rPr lang="en-CA" sz="3600" dirty="0">
                <a:latin typeface="Segoe UI Light (Headings)"/>
              </a:rPr>
              <a:t> 	= number of digits 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in fraction </a:t>
            </a:r>
            <a:r>
              <a:rPr lang="en-CA" sz="3600" dirty="0">
                <a:latin typeface="Segoe UI Light (Headings)"/>
              </a:rPr>
              <a:t>part of N</a:t>
            </a: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D32866-727A-4B1B-B7CC-9B35B1865245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2806700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D63404-E1D4-4FF2-87DC-B1D0AA2FBA33}"/>
              </a:ext>
            </a:extLst>
          </p:cNvPr>
          <p:cNvSpPr/>
          <p:nvPr/>
        </p:nvSpPr>
        <p:spPr>
          <a:xfrm>
            <a:off x="6489700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  <a:endParaRPr lang="en-US" sz="4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64384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928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A25B72B-2132-4281-A504-8B89B28BDA8E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To Come up with an Algorithm!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1248004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79064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57732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05722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3030898" y="856357"/>
            <a:ext cx="6123791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2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3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2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4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5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6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7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15384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3030898" y="856357"/>
            <a:ext cx="6123791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</a:p>
          <a:p>
            <a:pPr algn="r"/>
            <a:r>
              <a:rPr lang="en-CA" sz="4800" cap="all" dirty="0">
                <a:latin typeface="Segoe UI Light (Headings)"/>
              </a:rPr>
              <a:t>(3030213)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2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89576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7359326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5936488" y="-1978152"/>
            <a:ext cx="382524" cy="9791700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3105017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30,302,131 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10=3,030,213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131 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3105017" cy="1628394"/>
              </a:xfrm>
              <a:prstGeom prst="rect">
                <a:avLst/>
              </a:prstGeom>
              <a:blipFill>
                <a:blip r:embed="rId3"/>
                <a:stretch>
                  <a:fillRect l="-2750" r="-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74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40697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/>
              <p:nvPr/>
            </p:nvSpPr>
            <p:spPr>
              <a:xfrm>
                <a:off x="9257633" y="4345919"/>
                <a:ext cx="146681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633" y="4345919"/>
                <a:ext cx="1466812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3839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182293C-D002-4CED-A9EA-9C12F10C907F}"/>
              </a:ext>
            </a:extLst>
          </p:cNvPr>
          <p:cNvSpPr>
            <a:spLocks noChangeAspect="1"/>
          </p:cNvSpPr>
          <p:nvPr/>
        </p:nvSpPr>
        <p:spPr>
          <a:xfrm>
            <a:off x="7060552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5333238" y="-1374902"/>
            <a:ext cx="382524" cy="8585200"/>
          </a:xfrm>
          <a:prstGeom prst="leftBrace">
            <a:avLst>
              <a:gd name="adj1" fmla="val 184296"/>
              <a:gd name="adj2" fmla="val 428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9DC76B-A535-4978-8437-3D7B91E0F8F4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848537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3,030,213 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10=303,021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213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9DC76B-A535-4978-8437-3D7B91E0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848537" cy="1628394"/>
              </a:xfrm>
              <a:prstGeom prst="rect">
                <a:avLst/>
              </a:prstGeom>
              <a:blipFill>
                <a:blip r:embed="rId3"/>
                <a:stretch>
                  <a:fillRect l="-2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4400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B1623B4-5352-48BF-8795-940E01B7D01F}"/>
              </a:ext>
            </a:extLst>
          </p:cNvPr>
          <p:cNvSpPr>
            <a:spLocks noChangeAspect="1"/>
          </p:cNvSpPr>
          <p:nvPr/>
        </p:nvSpPr>
        <p:spPr>
          <a:xfrm>
            <a:off x="6762426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4742688" y="-784352"/>
            <a:ext cx="382524" cy="7404100"/>
          </a:xfrm>
          <a:prstGeom prst="leftBrace">
            <a:avLst>
              <a:gd name="adj1" fmla="val 184296"/>
              <a:gd name="adj2" fmla="val 33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AA76C-F752-4365-9E9E-0690F94FA3D9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561855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303,021 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10=30,302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021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302  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AA76C-F752-4365-9E9E-0690F94FA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561855" cy="1628394"/>
              </a:xfrm>
              <a:prstGeom prst="rect">
                <a:avLst/>
              </a:prstGeom>
              <a:blipFill>
                <a:blip r:embed="rId3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521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539972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B27E2FD-3985-47DB-9547-B9CEDEA1C045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0+1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1814731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29FA656-B94A-4C48-95BC-59B69F68837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1+1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6223598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628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E89F437-07CA-465F-A236-C4BE259210AD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2+1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1164516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5065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F71AE11-14E9-447A-8627-612E4CDC05FA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3+1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1773345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83068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5FECECB-5CD6-4393-9EEA-9817B96F21D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4+1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40053784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870982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EBC6A81-EBDD-4E10-A206-9945475C089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5+1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15676782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93260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90D0378-CFB1-4858-9385-F7AABD0AE48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6+1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4772867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557136D-0195-4667-ACC6-BA98DD35FF38}"/>
              </a:ext>
            </a:extLst>
          </p:cNvPr>
          <p:cNvSpPr>
            <a:spLocks noChangeAspect="1"/>
          </p:cNvSpPr>
          <p:nvPr/>
        </p:nvSpPr>
        <p:spPr>
          <a:xfrm>
            <a:off x="9805173" y="412963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7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/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679AD1C1-ABB0-4873-8178-E6687AD14E59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7+1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40270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99536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54098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557136D-0195-4667-ACC6-BA98DD35FF38}"/>
              </a:ext>
            </a:extLst>
          </p:cNvPr>
          <p:cNvSpPr>
            <a:spLocks noChangeAspect="1"/>
          </p:cNvSpPr>
          <p:nvPr/>
        </p:nvSpPr>
        <p:spPr>
          <a:xfrm>
            <a:off x="9805173" y="412963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93260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870982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83068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5065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628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539972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/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A2BD29-E6BE-4D63-8A1B-3B7DF159708C}"/>
              </a:ext>
            </a:extLst>
          </p:cNvPr>
          <p:cNvSpPr/>
          <p:nvPr/>
        </p:nvSpPr>
        <p:spPr>
          <a:xfrm rot="402308">
            <a:off x="5348520" y="1985771"/>
            <a:ext cx="5380022" cy="1900661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022" h="1900661">
                <a:moveTo>
                  <a:pt x="5380022" y="1900661"/>
                </a:moveTo>
                <a:cubicBezTo>
                  <a:pt x="5088980" y="1364086"/>
                  <a:pt x="4797939" y="827511"/>
                  <a:pt x="4630722" y="770361"/>
                </a:cubicBezTo>
                <a:cubicBezTo>
                  <a:pt x="4463505" y="713211"/>
                  <a:pt x="4594739" y="1610678"/>
                  <a:pt x="4376722" y="1557761"/>
                </a:cubicBezTo>
                <a:cubicBezTo>
                  <a:pt x="4158705" y="1504844"/>
                  <a:pt x="3502539" y="535411"/>
                  <a:pt x="3322622" y="452861"/>
                </a:cubicBezTo>
                <a:cubicBezTo>
                  <a:pt x="3142705" y="370311"/>
                  <a:pt x="3568155" y="1136544"/>
                  <a:pt x="3297222" y="1062461"/>
                </a:cubicBezTo>
                <a:cubicBezTo>
                  <a:pt x="3026289" y="988378"/>
                  <a:pt x="1974305" y="93028"/>
                  <a:pt x="1697022" y="8361"/>
                </a:cubicBezTo>
                <a:cubicBezTo>
                  <a:pt x="1419739" y="-76306"/>
                  <a:pt x="1916359" y="508818"/>
                  <a:pt x="1633522" y="554461"/>
                </a:cubicBezTo>
                <a:cubicBezTo>
                  <a:pt x="1350685" y="600104"/>
                  <a:pt x="679177" y="419399"/>
                  <a:pt x="0" y="282221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36956B59-984B-4047-A7AF-5852E03839C9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ABB7BF2-C81D-4129-B7BA-E83FCC17800E}"/>
              </a:ext>
            </a:extLst>
          </p:cNvPr>
          <p:cNvSpPr/>
          <p:nvPr/>
        </p:nvSpPr>
        <p:spPr>
          <a:xfrm rot="11572334" flipV="1">
            <a:off x="1228517" y="4527196"/>
            <a:ext cx="8898393" cy="2184244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8898393 w 8898393"/>
              <a:gd name="connsiteY0" fmla="*/ 2184244 h 2184244"/>
              <a:gd name="connsiteX1" fmla="*/ 8149093 w 8898393"/>
              <a:gd name="connsiteY1" fmla="*/ 1053944 h 2184244"/>
              <a:gd name="connsiteX2" fmla="*/ 7895093 w 8898393"/>
              <a:gd name="connsiteY2" fmla="*/ 1841344 h 2184244"/>
              <a:gd name="connsiteX3" fmla="*/ 6840993 w 8898393"/>
              <a:gd name="connsiteY3" fmla="*/ 736444 h 2184244"/>
              <a:gd name="connsiteX4" fmla="*/ 6815593 w 8898393"/>
              <a:gd name="connsiteY4" fmla="*/ 1346044 h 2184244"/>
              <a:gd name="connsiteX5" fmla="*/ 5215393 w 8898393"/>
              <a:gd name="connsiteY5" fmla="*/ 291944 h 2184244"/>
              <a:gd name="connsiteX6" fmla="*/ 5151893 w 8898393"/>
              <a:gd name="connsiteY6" fmla="*/ 838044 h 2184244"/>
              <a:gd name="connsiteX7" fmla="*/ 0 w 8898393"/>
              <a:gd name="connsiteY7" fmla="*/ 0 h 218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393" h="2184244">
                <a:moveTo>
                  <a:pt x="8898393" y="2184244"/>
                </a:moveTo>
                <a:cubicBezTo>
                  <a:pt x="8607351" y="1647669"/>
                  <a:pt x="8316310" y="1111094"/>
                  <a:pt x="8149093" y="1053944"/>
                </a:cubicBezTo>
                <a:cubicBezTo>
                  <a:pt x="7981876" y="996794"/>
                  <a:pt x="8113110" y="1894261"/>
                  <a:pt x="7895093" y="1841344"/>
                </a:cubicBezTo>
                <a:cubicBezTo>
                  <a:pt x="7677076" y="1788427"/>
                  <a:pt x="7020910" y="818994"/>
                  <a:pt x="6840993" y="736444"/>
                </a:cubicBezTo>
                <a:cubicBezTo>
                  <a:pt x="6661076" y="653894"/>
                  <a:pt x="7086526" y="1420127"/>
                  <a:pt x="6815593" y="1346044"/>
                </a:cubicBezTo>
                <a:cubicBezTo>
                  <a:pt x="6544660" y="1271961"/>
                  <a:pt x="5492676" y="376611"/>
                  <a:pt x="5215393" y="291944"/>
                </a:cubicBezTo>
                <a:cubicBezTo>
                  <a:pt x="4938110" y="207277"/>
                  <a:pt x="6021125" y="886701"/>
                  <a:pt x="5151893" y="838044"/>
                </a:cubicBezTo>
                <a:cubicBezTo>
                  <a:pt x="4282661" y="789387"/>
                  <a:pt x="679177" y="137178"/>
                  <a:pt x="0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08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33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481916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blipFill>
                <a:blip r:embed="rId3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B27E2FD-3985-47DB-9547-B9CEDEA1C045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0+1 division by 16!</a:t>
            </a:r>
          </a:p>
        </p:txBody>
      </p:sp>
    </p:spTree>
    <p:extLst>
      <p:ext uri="{BB962C8B-B14F-4D97-AF65-F5344CB8AC3E}">
        <p14:creationId xmlns:p14="http://schemas.microsoft.com/office/powerpoint/2010/main" val="1164339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blipFill>
                <a:blip r:embed="rId3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4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29FA656-B94A-4C48-95BC-59B69F68837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1+1 division by 16!</a:t>
            </a:r>
          </a:p>
        </p:txBody>
      </p:sp>
    </p:spTree>
    <p:extLst>
      <p:ext uri="{BB962C8B-B14F-4D97-AF65-F5344CB8AC3E}">
        <p14:creationId xmlns:p14="http://schemas.microsoft.com/office/powerpoint/2010/main" val="2163010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501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3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E89F437-07CA-465F-A236-C4BE259210AD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2+1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C8697-C146-4A95-BC56-CF650185186B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C8697-C146-4A95-BC56-CF6501851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4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BAC038-4A12-403A-85DC-1CA38E3DE3D3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BAC038-4A12-403A-85DC-1CA38E3D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5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9755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2779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3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F71AE11-14E9-447A-8627-612E4CDC05FA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3+1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EB4E0-6E89-4CD8-8ECB-3F2CEE0B99E1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EB4E0-6E89-4CD8-8ECB-3F2CEE0B9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4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CF5848-EDF0-4070-B236-BACFF622B412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CF5848-EDF0-4070-B236-BACFF622B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5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CF99C-EF79-4275-B4F4-5AB42EA9056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CF99C-EF79-4275-B4F4-5AB42EA90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6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74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79385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5FECECB-5CD6-4393-9EEA-9817B96F21D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4+1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0110DC-30C7-4417-8729-00E432DB91BF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0110DC-30C7-4417-8729-00E432DB9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6F6E63-E59A-4CE2-AC68-136B78F76CAA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6F6E63-E59A-4CE2-AC68-136B78F76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5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347416-4438-4D94-ABA1-A2A736C1A261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347416-4438-4D94-ABA1-A2A736C1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6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0FC57-3603-4E5F-89C0-20137937EF16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0FC57-3603-4E5F-89C0-20137937E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7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60696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489843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EBC6A81-EBDD-4E10-A206-9945475C0890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5+1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BCE335-AF04-40D5-9C50-71465B7B6046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BCE335-AF04-40D5-9C50-71465B7B6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4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128395-75A4-4E53-950B-80F9C928044F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128395-75A4-4E53-950B-80F9C9280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78B777-9E33-42EE-89E0-E001995CA903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78B777-9E33-42EE-89E0-E001995C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6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6AE5E-0F60-4D29-A955-0893768D9C94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6AE5E-0F60-4D29-A955-0893768D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7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0D2E46-4D41-4244-97EA-A4C05B2D626F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0D2E46-4D41-4244-97EA-A4C05B2D6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8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2761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89577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blipFill>
                <a:blip r:embed="rId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90D0378-CFB1-4858-9385-F7AABD0AE48B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6+1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12259-1292-4294-8EC9-675890A18556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12259-1292-4294-8EC9-675890A1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4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FD005C-B428-4FE0-AB22-7906D977C1AE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FD005C-B428-4FE0-AB22-7906D977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5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D524F-D00C-4E45-9361-6B739B5D4BBA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D524F-D00C-4E45-9361-6B739B5D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6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3B240B-2C2B-4486-A829-39D46B1301FF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3B240B-2C2B-4486-A829-39D46B130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7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0E2753-CCFF-4B87-9258-05B7B241AFAA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0E2753-CCFF-4B87-9258-05B7B241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72FCFC-72A7-4D07-ADD6-E05C37B1E4C3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72FCFC-72A7-4D07-ADD6-E05C37B1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7957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FE4F2968-8921-4686-91E2-1538551E5BB1}"/>
              </a:ext>
            </a:extLst>
          </p:cNvPr>
          <p:cNvSpPr>
            <a:spLocks noChangeAspect="1"/>
          </p:cNvSpPr>
          <p:nvPr/>
        </p:nvSpPr>
        <p:spPr>
          <a:xfrm>
            <a:off x="8488185" y="3635238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B06760-66AA-4A55-8039-B9F8175F7637}"/>
              </a:ext>
            </a:extLst>
          </p:cNvPr>
          <p:cNvSpPr>
            <a:spLocks noChangeAspect="1"/>
          </p:cNvSpPr>
          <p:nvPr/>
        </p:nvSpPr>
        <p:spPr>
          <a:xfrm>
            <a:off x="7959701" y="3392098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3946DF-4A0D-4EEE-ACB0-38C6B16F0D85}"/>
              </a:ext>
            </a:extLst>
          </p:cNvPr>
          <p:cNvSpPr>
            <a:spLocks noChangeAspect="1"/>
          </p:cNvSpPr>
          <p:nvPr/>
        </p:nvSpPr>
        <p:spPr>
          <a:xfrm>
            <a:off x="7287413" y="308208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82C49D8-23F2-4503-8501-6869235080D3}"/>
              </a:ext>
            </a:extLst>
          </p:cNvPr>
          <p:cNvSpPr>
            <a:spLocks noChangeAspect="1"/>
          </p:cNvSpPr>
          <p:nvPr/>
        </p:nvSpPr>
        <p:spPr>
          <a:xfrm>
            <a:off x="6511133" y="275611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14309E-1AA1-40DD-AFC9-21F045CA7189}"/>
              </a:ext>
            </a:extLst>
          </p:cNvPr>
          <p:cNvSpPr>
            <a:spLocks noChangeAspect="1"/>
          </p:cNvSpPr>
          <p:nvPr/>
        </p:nvSpPr>
        <p:spPr>
          <a:xfrm>
            <a:off x="5631545" y="246276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765CA30-3FCB-42B2-ADD9-5BACD96B3AEB}"/>
              </a:ext>
            </a:extLst>
          </p:cNvPr>
          <p:cNvSpPr>
            <a:spLocks noChangeAspect="1"/>
          </p:cNvSpPr>
          <p:nvPr/>
        </p:nvSpPr>
        <p:spPr>
          <a:xfrm>
            <a:off x="4499687" y="21978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3EF8B5F-011D-450F-997C-CFD5E3F36453}"/>
              </a:ext>
            </a:extLst>
          </p:cNvPr>
          <p:cNvSpPr/>
          <p:nvPr/>
        </p:nvSpPr>
        <p:spPr>
          <a:xfrm rot="402308">
            <a:off x="5348520" y="1985771"/>
            <a:ext cx="5380022" cy="1900661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022" h="1900661">
                <a:moveTo>
                  <a:pt x="5380022" y="1900661"/>
                </a:moveTo>
                <a:cubicBezTo>
                  <a:pt x="5088980" y="1364086"/>
                  <a:pt x="4797939" y="827511"/>
                  <a:pt x="4630722" y="770361"/>
                </a:cubicBezTo>
                <a:cubicBezTo>
                  <a:pt x="4463505" y="713211"/>
                  <a:pt x="4594739" y="1610678"/>
                  <a:pt x="4376722" y="1557761"/>
                </a:cubicBezTo>
                <a:cubicBezTo>
                  <a:pt x="4158705" y="1504844"/>
                  <a:pt x="3502539" y="535411"/>
                  <a:pt x="3322622" y="452861"/>
                </a:cubicBezTo>
                <a:cubicBezTo>
                  <a:pt x="3142705" y="370311"/>
                  <a:pt x="3568155" y="1136544"/>
                  <a:pt x="3297222" y="1062461"/>
                </a:cubicBezTo>
                <a:cubicBezTo>
                  <a:pt x="3026289" y="988378"/>
                  <a:pt x="1974305" y="93028"/>
                  <a:pt x="1697022" y="8361"/>
                </a:cubicBezTo>
                <a:cubicBezTo>
                  <a:pt x="1419739" y="-76306"/>
                  <a:pt x="1916359" y="508818"/>
                  <a:pt x="1633522" y="554461"/>
                </a:cubicBezTo>
                <a:cubicBezTo>
                  <a:pt x="1350685" y="600104"/>
                  <a:pt x="679177" y="419399"/>
                  <a:pt x="0" y="282221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1BE1F25-5FC4-48C7-8394-8C8923A69D38}"/>
              </a:ext>
            </a:extLst>
          </p:cNvPr>
          <p:cNvSpPr/>
          <p:nvPr/>
        </p:nvSpPr>
        <p:spPr>
          <a:xfrm rot="11572334" flipV="1">
            <a:off x="1228517" y="4527196"/>
            <a:ext cx="8898393" cy="2184244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8898393 w 8898393"/>
              <a:gd name="connsiteY0" fmla="*/ 2184244 h 2184244"/>
              <a:gd name="connsiteX1" fmla="*/ 8149093 w 8898393"/>
              <a:gd name="connsiteY1" fmla="*/ 1053944 h 2184244"/>
              <a:gd name="connsiteX2" fmla="*/ 7895093 w 8898393"/>
              <a:gd name="connsiteY2" fmla="*/ 1841344 h 2184244"/>
              <a:gd name="connsiteX3" fmla="*/ 6840993 w 8898393"/>
              <a:gd name="connsiteY3" fmla="*/ 736444 h 2184244"/>
              <a:gd name="connsiteX4" fmla="*/ 6815593 w 8898393"/>
              <a:gd name="connsiteY4" fmla="*/ 1346044 h 2184244"/>
              <a:gd name="connsiteX5" fmla="*/ 5215393 w 8898393"/>
              <a:gd name="connsiteY5" fmla="*/ 291944 h 2184244"/>
              <a:gd name="connsiteX6" fmla="*/ 5151893 w 8898393"/>
              <a:gd name="connsiteY6" fmla="*/ 838044 h 2184244"/>
              <a:gd name="connsiteX7" fmla="*/ 0 w 8898393"/>
              <a:gd name="connsiteY7" fmla="*/ 0 h 218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393" h="2184244">
                <a:moveTo>
                  <a:pt x="8898393" y="2184244"/>
                </a:moveTo>
                <a:cubicBezTo>
                  <a:pt x="8607351" y="1647669"/>
                  <a:pt x="8316310" y="1111094"/>
                  <a:pt x="8149093" y="1053944"/>
                </a:cubicBezTo>
                <a:cubicBezTo>
                  <a:pt x="7981876" y="996794"/>
                  <a:pt x="8113110" y="1894261"/>
                  <a:pt x="7895093" y="1841344"/>
                </a:cubicBezTo>
                <a:cubicBezTo>
                  <a:pt x="7677076" y="1788427"/>
                  <a:pt x="7020910" y="818994"/>
                  <a:pt x="6840993" y="736444"/>
                </a:cubicBezTo>
                <a:cubicBezTo>
                  <a:pt x="6661076" y="653894"/>
                  <a:pt x="7086526" y="1420127"/>
                  <a:pt x="6815593" y="1346044"/>
                </a:cubicBezTo>
                <a:cubicBezTo>
                  <a:pt x="6544660" y="1271961"/>
                  <a:pt x="5492676" y="376611"/>
                  <a:pt x="5215393" y="291944"/>
                </a:cubicBezTo>
                <a:cubicBezTo>
                  <a:pt x="4938110" y="207277"/>
                  <a:pt x="6021125" y="886701"/>
                  <a:pt x="5151893" y="838044"/>
                </a:cubicBezTo>
                <a:cubicBezTo>
                  <a:pt x="4282661" y="789387"/>
                  <a:pt x="679177" y="137178"/>
                  <a:pt x="0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C86CD1-1CD1-45EE-9275-48F7F38C3968}"/>
              </a:ext>
            </a:extLst>
          </p:cNvPr>
          <p:cNvSpPr>
            <a:spLocks noChangeAspect="1"/>
          </p:cNvSpPr>
          <p:nvPr/>
        </p:nvSpPr>
        <p:spPr>
          <a:xfrm>
            <a:off x="89577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AF7C2C-E9BF-4C61-B425-B8B303279534}"/>
                  </a:ext>
                </a:extLst>
              </p:cNvPr>
              <p:cNvSpPr txBox="1"/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AF7C2C-E9BF-4C61-B425-B8B30327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blipFill>
                <a:blip r:embed="rId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6BCB53-C93A-4B3C-BCB4-84B3B72865AE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6BCB53-C93A-4B3C-BCB4-84B3B7286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4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9127E6-CC1C-4106-B949-5485B40421BC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9127E6-CC1C-4106-B949-5485B4042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5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DF8996-3E50-43BF-A379-2846F3CAE25A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DF8996-3E50-43BF-A379-2846F3CAE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6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7A0BF-AF86-4F1F-98EA-96E4A6971778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7A0BF-AF86-4F1F-98EA-96E4A697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7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98DE30-A2C3-40DC-AB25-D66929519BAB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98DE30-A2C3-40DC-AB25-D66929519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B50786-01A9-45FF-A30D-D76AE659E40C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B50786-01A9-45FF-A30D-D76AE659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46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Octal | Base-8 | Radix-8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(0,1,2,3,4,5,6,7)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25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/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/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blipFill>
                <a:blip r:embed="rId6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blipFill>
                <a:blip r:embed="rId7"/>
                <a:stretch>
                  <a:fillRect l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3802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8CED1D-BDDD-4247-B057-68163A56E9ED}"/>
              </a:ext>
            </a:extLst>
          </p:cNvPr>
          <p:cNvGrpSpPr/>
          <p:nvPr/>
        </p:nvGrpSpPr>
        <p:grpSpPr>
          <a:xfrm>
            <a:off x="993137" y="1478508"/>
            <a:ext cx="8169865" cy="4154984"/>
            <a:chOff x="2123437" y="1351508"/>
            <a:chExt cx="8169865" cy="41549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CB8489-12E1-4FD8-B106-E3DF618FE1CE}"/>
                </a:ext>
              </a:extLst>
            </p:cNvPr>
            <p:cNvSpPr/>
            <p:nvPr/>
          </p:nvSpPr>
          <p:spPr>
            <a:xfrm>
              <a:off x="2123437" y="1351508"/>
              <a:ext cx="421301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1,2,3,4,5,6,7,8,9,A</a:t>
              </a:r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B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C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D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E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F</a:t>
              </a:r>
              <a:endParaRPr lang="en-US" sz="4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F4E5B-C9C3-43B2-98FF-CEC8D95540A4}"/>
                </a:ext>
              </a:extLst>
            </p:cNvPr>
            <p:cNvSpPr/>
            <p:nvPr/>
          </p:nvSpPr>
          <p:spPr>
            <a:xfrm>
              <a:off x="6336450" y="1351508"/>
              <a:ext cx="196079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9 + 1</a:t>
              </a:r>
            </a:p>
            <a:p>
              <a:r>
                <a:rPr lang="en-US" sz="4400" dirty="0">
                  <a:latin typeface="Segoe UI Light (Headings)"/>
                </a:rPr>
                <a:t>= A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B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C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D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E + 1</a:t>
              </a:r>
              <a:endParaRPr lang="en-US" sz="4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F96A4E-641E-476F-8D91-1837A2109CDC}"/>
                </a:ext>
              </a:extLst>
            </p:cNvPr>
            <p:cNvSpPr/>
            <p:nvPr/>
          </p:nvSpPr>
          <p:spPr>
            <a:xfrm>
              <a:off x="8297243" y="1351508"/>
              <a:ext cx="1996059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(10)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</a:p>
            <a:p>
              <a:r>
                <a:rPr lang="en-US" sz="4400" dirty="0">
                  <a:latin typeface="Segoe UI Light (Headings)"/>
                </a:rPr>
                <a:t>= (11)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(12)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(13)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(14)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(15)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75340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/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/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blipFill>
                <a:blip r:embed="rId6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blipFill>
                <a:blip r:embed="rId7"/>
                <a:stretch>
                  <a:fillRect l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86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3148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8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/>
        </p:nvGraphicFramePr>
        <p:xfrm>
          <a:off x="686522" y="856357"/>
          <a:ext cx="5418666" cy="5873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604264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6574971" y="1756230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898DA31-E33F-4333-BA0F-447BC04A0675}"/>
              </a:ext>
            </a:extLst>
          </p:cNvPr>
          <p:cNvSpPr/>
          <p:nvPr/>
        </p:nvSpPr>
        <p:spPr>
          <a:xfrm>
            <a:off x="7439934" y="1955800"/>
            <a:ext cx="267092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</a:t>
            </a:r>
            <a:r>
              <a:rPr lang="en-US" sz="3600" dirty="0">
                <a:latin typeface="Segoe UI Light (Headings)"/>
              </a:rPr>
              <a:t>30,302,131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10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endParaRPr lang="en-US" sz="3600" baseline="-25000" dirty="0">
              <a:latin typeface="Segoe UI Light (Headings)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09163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6756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585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4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/>
        </p:nvGraphicFramePr>
        <p:xfrm>
          <a:off x="686522" y="805130"/>
          <a:ext cx="5418666" cy="589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7575532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920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1893883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975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535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118367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29591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1849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462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28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844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62699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F415B43F-5EB0-43D4-993C-71C52BD8B900}"/>
              </a:ext>
            </a:extLst>
          </p:cNvPr>
          <p:cNvSpPr/>
          <p:nvPr/>
        </p:nvSpPr>
        <p:spPr>
          <a:xfrm>
            <a:off x="7527238" y="1997839"/>
            <a:ext cx="34756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(1303211332303)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6574971" y="1756230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1076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795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585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2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/>
        </p:nvGraphicFramePr>
        <p:xfrm>
          <a:off x="671052" y="770240"/>
          <a:ext cx="1621473" cy="608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84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22418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15151065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944877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7575532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384824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23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1893883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5214847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946941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259910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380151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236735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458424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118367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253041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9213930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29591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421382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14795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376975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26222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3698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9207740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1849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97502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53567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462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231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28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844806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62699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F415B43F-5EB0-43D4-993C-71C52BD8B900}"/>
              </a:ext>
            </a:extLst>
          </p:cNvPr>
          <p:cNvSpPr/>
          <p:nvPr/>
        </p:nvSpPr>
        <p:spPr>
          <a:xfrm>
            <a:off x="5430649" y="1738531"/>
            <a:ext cx="530786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r>
              <a:rPr lang="en-US" sz="3600" dirty="0">
                <a:latin typeface="Segoe UI Light (Headings)"/>
              </a:rPr>
              <a:t>(1303211332303)</a:t>
            </a:r>
            <a:r>
              <a:rPr lang="en-US" sz="3600" baseline="-25000" dirty="0">
                <a:latin typeface="Segoe UI Light (Headings)"/>
              </a:rPr>
              <a:t>4</a:t>
            </a: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(1110011100101111110110011)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2734491" y="1738531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203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557CC78-03DA-4B7C-9DDD-5E4A8A8F67F8}"/>
              </a:ext>
            </a:extLst>
          </p:cNvPr>
          <p:cNvSpPr/>
          <p:nvPr/>
        </p:nvSpPr>
        <p:spPr>
          <a:xfrm>
            <a:off x="0" y="4523009"/>
            <a:ext cx="12172892" cy="212365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lvl="3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1. Divide quotients by r </a:t>
            </a:r>
          </a:p>
          <a:p>
            <a:pPr lvl="3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2. Keep the remainders as the digits in r</a:t>
            </a:r>
          </a:p>
          <a:p>
            <a:pPr lvl="3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3. Put the remainders in reverse order</a:t>
            </a:r>
          </a:p>
          <a:p>
            <a:pPr lvl="3"/>
            <a:r>
              <a:rPr lang="en-US" sz="2400" dirty="0">
                <a:solidFill>
                  <a:prstClr val="white"/>
                </a:solidFill>
                <a:latin typeface="Segoe UI Light (Headings)"/>
              </a:rPr>
              <a:t>For r &gt; 10, substitute the digits with valid digits, e.g., in Base-16: 15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solidFill>
                  <a:prstClr val="white"/>
                </a:solidFill>
                <a:latin typeface="Segoe UI Light (Headings)"/>
              </a:rPr>
              <a:t>F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671359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30480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3654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EBC018A-612F-4115-917E-3C970C9B30F9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Any Base-r to Any Base-r’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7416993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              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D82EA06-27C4-4041-9CC5-ABAD5938F208}"/>
              </a:ext>
            </a:extLst>
          </p:cNvPr>
          <p:cNvSpPr/>
          <p:nvPr/>
        </p:nvSpPr>
        <p:spPr>
          <a:xfrm>
            <a:off x="114300" y="35027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69F05-CE22-4760-93F2-348AB48BA45E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5FC1A-5C65-4A21-9437-0A9B984B8F8C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49E233-3810-4115-A4A8-CA363BA3BFAA}"/>
              </a:ext>
            </a:extLst>
          </p:cNvPr>
          <p:cNvSpPr/>
          <p:nvPr/>
        </p:nvSpPr>
        <p:spPr>
          <a:xfrm>
            <a:off x="0" y="4523009"/>
            <a:ext cx="12172892" cy="120032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Mediate through Base-10</a:t>
            </a:r>
          </a:p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Base-r </a:t>
            </a:r>
            <a:r>
              <a:rPr lang="en-US" sz="3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 Base-10 </a:t>
            </a:r>
            <a:r>
              <a:rPr lang="en-US" sz="3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 Base-r’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648494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C6E4F1-0048-4BDC-ACDB-9B68D2BF995E}"/>
              </a:ext>
            </a:extLst>
          </p:cNvPr>
          <p:cNvSpPr/>
          <p:nvPr/>
        </p:nvSpPr>
        <p:spPr>
          <a:xfrm>
            <a:off x="0" y="0"/>
            <a:ext cx="12327414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(1CE5FB3)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1×16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C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E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+5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F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B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+3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dirty="0">
                <a:latin typeface="Segoe UI Light (Headings)"/>
              </a:rPr>
              <a:t>1×16</a:t>
            </a:r>
            <a:r>
              <a:rPr lang="en-US" sz="3200" baseline="30000" dirty="0">
                <a:latin typeface="Segoe UI Light (Headings)"/>
              </a:rPr>
              <a:t>6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12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5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14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4</a:t>
            </a:r>
            <a:r>
              <a:rPr lang="en-US" sz="3200" dirty="0">
                <a:latin typeface="Segoe UI Light (Headings)"/>
              </a:rPr>
              <a:t>+5×16</a:t>
            </a:r>
            <a:r>
              <a:rPr lang="en-US" sz="3200" baseline="30000" dirty="0">
                <a:latin typeface="Segoe UI Light (Headings)"/>
              </a:rPr>
              <a:t>3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15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2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11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1</a:t>
            </a:r>
            <a:r>
              <a:rPr lang="en-US" sz="3200" dirty="0">
                <a:latin typeface="Segoe UI Light (Headings)"/>
              </a:rPr>
              <a:t>+3×16</a:t>
            </a:r>
            <a:r>
              <a:rPr lang="en-US" sz="3200" baseline="30000" dirty="0">
                <a:latin typeface="Segoe UI Light (Headings)"/>
              </a:rPr>
              <a:t>0</a:t>
            </a:r>
            <a:r>
              <a:rPr lang="en-US" sz="3200" dirty="0">
                <a:latin typeface="Segoe UI Light (Headings)"/>
              </a:rPr>
              <a:t> </a:t>
            </a:r>
            <a:endParaRPr lang="en-US" sz="3600" dirty="0">
              <a:solidFill>
                <a:schemeClr val="bg1"/>
              </a:solidFill>
              <a:latin typeface="Segoe UI Light (Headings)"/>
            </a:endParaRP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endParaRPr lang="en-US" sz="3600" baseline="-25000" dirty="0">
              <a:latin typeface="Segoe UI Light (Headings)"/>
            </a:endParaRPr>
          </a:p>
          <a:p>
            <a:endParaRPr lang="en-US" sz="3600" baseline="-25000" dirty="0">
              <a:latin typeface="Segoe UI Light (Headings)"/>
            </a:endParaRP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FB3FA4CA-D3F1-4AC1-8530-0FD7600906A8}"/>
              </a:ext>
            </a:extLst>
          </p:cNvPr>
          <p:cNvGraphicFramePr>
            <a:graphicFrameLocks noGrp="1"/>
          </p:cNvGraphicFramePr>
          <p:nvPr/>
        </p:nvGraphicFramePr>
        <p:xfrm>
          <a:off x="2866890" y="1779097"/>
          <a:ext cx="4042232" cy="488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116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021116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375539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30,302,131÷8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F1957B-3112-44AE-B612-EA9205D2D30C}"/>
              </a:ext>
            </a:extLst>
          </p:cNvPr>
          <p:cNvCxnSpPr>
            <a:cxnSpLocks/>
          </p:cNvCxnSpPr>
          <p:nvPr/>
        </p:nvCxnSpPr>
        <p:spPr>
          <a:xfrm flipV="1">
            <a:off x="7123611" y="2524361"/>
            <a:ext cx="0" cy="382160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DC7D4AC-8300-471C-9AC5-621A28BD9226}"/>
              </a:ext>
            </a:extLst>
          </p:cNvPr>
          <p:cNvSpPr/>
          <p:nvPr/>
        </p:nvSpPr>
        <p:spPr>
          <a:xfrm>
            <a:off x="7798312" y="6171420"/>
            <a:ext cx="3244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600" dirty="0">
                <a:solidFill>
                  <a:prstClr val="black"/>
                </a:solidFill>
                <a:latin typeface="Segoe UI Light (Headings)"/>
              </a:rPr>
              <a:t>(163457663)</a:t>
            </a:r>
            <a:r>
              <a:rPr lang="en-US" sz="3600" baseline="-25000" dirty="0">
                <a:solidFill>
                  <a:prstClr val="black"/>
                </a:solidFill>
                <a:latin typeface="Segoe UI Light (Headings)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1268353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Fraction conversion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332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3D1BD98-BF14-41EF-BBB9-28E39DFF576C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To Come up with an Algorithm!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2368135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2868153" y="1815912"/>
            <a:ext cx="58801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2</a:t>
            </a: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-2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6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-3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5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-4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-5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1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-i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218834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2933877" y="1815912"/>
            <a:ext cx="581441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2</a:t>
            </a:r>
          </a:p>
          <a:p>
            <a:pPr algn="r"/>
            <a:r>
              <a:rPr lang="en-CA" sz="4800" cap="all" dirty="0">
                <a:latin typeface="Segoe UI Light (Headings)"/>
              </a:rPr>
              <a:t>(0.6501)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6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5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1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-i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616291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6424505" y="424462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5287358" y="2117521"/>
            <a:ext cx="3028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Multiply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6610293" y="-124658"/>
            <a:ext cx="382524" cy="6084712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486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0.26501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10=2.6501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486258" cy="553998"/>
              </a:xfrm>
              <a:prstGeom prst="rect">
                <a:avLst/>
              </a:prstGeom>
              <a:blipFill>
                <a:blip r:embed="rId3"/>
                <a:stretch>
                  <a:fillRect l="-3431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486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6289037" y="4233333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5287358" y="2117521"/>
            <a:ext cx="3028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Multiply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7219893" y="484942"/>
            <a:ext cx="382524" cy="4865511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2297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0.6501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10=6.501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229778" cy="553998"/>
              </a:xfrm>
              <a:prstGeom prst="rect">
                <a:avLst/>
              </a:prstGeom>
              <a:blipFill>
                <a:blip r:embed="rId3"/>
                <a:stretch>
                  <a:fillRect l="-3825" r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91037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/>
        </p:nvGraphicFramePr>
        <p:xfrm>
          <a:off x="3307156" y="1861185"/>
          <a:ext cx="4980496" cy="3135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22666">
                  <a:extLst>
                    <a:ext uri="{9D8B030D-6E8A-4147-A177-3AD203B41FA5}">
                      <a16:colId xmlns:a16="http://schemas.microsoft.com/office/drawing/2014/main" val="2779677318"/>
                    </a:ext>
                  </a:extLst>
                </a:gridCol>
              </a:tblGrid>
              <a:tr h="375539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0.26501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×10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</a:t>
                      </a:r>
                      <a:r>
                        <a:rPr lang="en-US" sz="28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6501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</a:t>
                      </a: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5.</a:t>
                      </a:r>
                      <a:r>
                        <a:rPr lang="en-US" sz="2800" kern="1200" dirty="0">
                          <a:solidFill>
                            <a:srgbClr val="00B0F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00B0F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7030A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7030A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1.</a:t>
                      </a:r>
                      <a:r>
                        <a:rPr lang="en-US" sz="2800" kern="1200" dirty="0">
                          <a:solidFill>
                            <a:srgbClr val="C000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rgbClr val="C000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/>
          <p:nvPr/>
        </p:nvCxnSpPr>
        <p:spPr>
          <a:xfrm>
            <a:off x="8748889" y="2506133"/>
            <a:ext cx="0" cy="2054578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624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62133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50860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595567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419436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13956">
                  <a:extLst>
                    <a:ext uri="{9D8B030D-6E8A-4147-A177-3AD203B41FA5}">
                      <a16:colId xmlns:a16="http://schemas.microsoft.com/office/drawing/2014/main" val="2779677318"/>
                    </a:ext>
                  </a:extLst>
                </a:gridCol>
              </a:tblGrid>
              <a:tr h="503203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0.26501×16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4.24016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0.24016×16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3.84256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9402214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0.84256×16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13.48096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13 = D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450797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0.48096×16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7.69536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044135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0.69536×16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11.12576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 = B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621192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0.12576×16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2.01216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0672556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0.01216×16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0.19456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3302783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0.194560006×16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3.11296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103058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0.1129601×16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1.807362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710482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0.807361603×16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12.91779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12 = C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178560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0.917785645×16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14.68457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14 = E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0.684570313×16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10.95313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 = A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0.953125×16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15.25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15 = F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6205068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>
            <a:cxnSpLocks/>
          </p:cNvCxnSpPr>
          <p:nvPr/>
        </p:nvCxnSpPr>
        <p:spPr>
          <a:xfrm>
            <a:off x="5925744" y="639233"/>
            <a:ext cx="0" cy="5939367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EAC895C-A66E-4F5D-BA63-6D6F644D1A8D}"/>
              </a:ext>
            </a:extLst>
          </p:cNvPr>
          <p:cNvSpPr/>
          <p:nvPr/>
        </p:nvSpPr>
        <p:spPr>
          <a:xfrm>
            <a:off x="6613565" y="2967334"/>
            <a:ext cx="4968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2400" dirty="0">
                <a:latin typeface="Segoe UI Light (Headings)"/>
              </a:rPr>
              <a:t>(0.26501)</a:t>
            </a:r>
            <a:r>
              <a:rPr lang="en-US" sz="2400" baseline="-25000" dirty="0">
                <a:latin typeface="Segoe UI Light (Headings)"/>
              </a:rPr>
              <a:t>10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>
                <a:latin typeface="Segoe UI Light (Headings)"/>
              </a:rPr>
              <a:t>(0.43D7B2031CEAF40)</a:t>
            </a:r>
            <a:r>
              <a:rPr lang="en-US" sz="2400" baseline="-25000" dirty="0">
                <a:latin typeface="Segoe UI Light (Headings)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233626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Microsoft excel sheet</a:t>
            </a:r>
          </a:p>
        </p:txBody>
      </p:sp>
    </p:spTree>
    <p:extLst>
      <p:ext uri="{BB962C8B-B14F-4D97-AF65-F5344CB8AC3E}">
        <p14:creationId xmlns:p14="http://schemas.microsoft.com/office/powerpoint/2010/main" val="30768858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(░.░)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Integer Part </a:t>
            </a:r>
            <a:r>
              <a:rPr lang="en-CA" sz="3200" dirty="0">
                <a:solidFill>
                  <a:schemeClr val="accent1"/>
                </a:solidFill>
                <a:latin typeface="Segoe UI Light (Headings)"/>
              </a:rPr>
              <a:t>independent of </a:t>
            </a:r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Fraction Part!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4400" cap="all" dirty="0">
                <a:solidFill>
                  <a:schemeClr val="bg1"/>
                </a:solidFill>
                <a:latin typeface="Segoe UI Light (Headings)"/>
              </a:rPr>
              <a:t>.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9098329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(░ .)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.)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Integer Part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 </a:t>
            </a:r>
            <a:r>
              <a:rPr lang="en-CA" sz="4400" cap="all" dirty="0">
                <a:solidFill>
                  <a:schemeClr val="bg1"/>
                </a:solidFill>
                <a:latin typeface="Segoe UI Light (Headings)"/>
              </a:rPr>
              <a:t>.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672943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(. ░)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(. 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Fraction Part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(. 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211611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/>
        </p:nvGraphicFramePr>
        <p:xfrm>
          <a:off x="6243447" y="870585"/>
          <a:ext cx="5948553" cy="5490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12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22666">
                  <a:extLst>
                    <a:ext uri="{9D8B030D-6E8A-4147-A177-3AD203B41FA5}">
                      <a16:colId xmlns:a16="http://schemas.microsoft.com/office/drawing/2014/main" val="25358947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0.26501×8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2.12008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0.12008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0.96064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8385388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0.96064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7.68512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886893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0.68512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5.48096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5850240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0.48096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3.84768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733964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0.84768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6.78144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620428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0.78144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6.25152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514691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0.25152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2.01216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0.01216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0.09728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>
            <a:cxnSpLocks/>
          </p:cNvCxnSpPr>
          <p:nvPr/>
        </p:nvCxnSpPr>
        <p:spPr>
          <a:xfrm>
            <a:off x="11769393" y="1664632"/>
            <a:ext cx="0" cy="4583768"/>
          </a:xfrm>
          <a:prstGeom prst="straightConnector1">
            <a:avLst/>
          </a:prstGeom>
          <a:ln w="222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51DD49E-4119-4C8D-A1B3-57E0B4E91FD9}"/>
              </a:ext>
            </a:extLst>
          </p:cNvPr>
          <p:cNvGraphicFramePr>
            <a:graphicFrameLocks noGrp="1"/>
          </p:cNvGraphicFramePr>
          <p:nvPr/>
        </p:nvGraphicFramePr>
        <p:xfrm>
          <a:off x="1" y="870584"/>
          <a:ext cx="5418666" cy="5987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615974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909655-1C25-4F7A-B4C7-D0C3B640D415}"/>
              </a:ext>
            </a:extLst>
          </p:cNvPr>
          <p:cNvGraphicFramePr>
            <a:graphicFrameLocks noGrp="1"/>
          </p:cNvGraphicFramePr>
          <p:nvPr/>
        </p:nvGraphicFramePr>
        <p:xfrm>
          <a:off x="2047523" y="101221"/>
          <a:ext cx="7728585" cy="604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8092">
                  <a:extLst>
                    <a:ext uri="{9D8B030D-6E8A-4147-A177-3AD203B41FA5}">
                      <a16:colId xmlns:a16="http://schemas.microsoft.com/office/drawing/2014/main" val="4191885811"/>
                    </a:ext>
                  </a:extLst>
                </a:gridCol>
                <a:gridCol w="3940493">
                  <a:extLst>
                    <a:ext uri="{9D8B030D-6E8A-4147-A177-3AD203B41FA5}">
                      <a16:colId xmlns:a16="http://schemas.microsoft.com/office/drawing/2014/main" val="1496303257"/>
                    </a:ext>
                  </a:extLst>
                </a:gridCol>
              </a:tblGrid>
              <a:tr h="604264">
                <a:tc>
                  <a:txBody>
                    <a:bodyPr/>
                    <a:lstStyle/>
                    <a:p>
                      <a:pPr algn="ctr"/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(30,302,131.</a:t>
                      </a:r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26501)</a:t>
                      </a:r>
                      <a:r>
                        <a:rPr lang="en-US" sz="3200" b="0" kern="1200" baseline="-25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200" b="0" kern="1200" baseline="-250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(163457663.20753….)</a:t>
                      </a:r>
                      <a:r>
                        <a:rPr lang="en-US" sz="3200" b="0" kern="1200" baseline="-25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9881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73C526-F2B5-4183-ABF7-874B431094BF}"/>
              </a:ext>
            </a:extLst>
          </p:cNvPr>
          <p:cNvCxnSpPr>
            <a:cxnSpLocks/>
          </p:cNvCxnSpPr>
          <p:nvPr/>
        </p:nvCxnSpPr>
        <p:spPr>
          <a:xfrm flipV="1">
            <a:off x="4980497" y="1739900"/>
            <a:ext cx="23304" cy="440690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3331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Base-2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Base-[2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3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baseline="30000" dirty="0">
                <a:solidFill>
                  <a:prstClr val="white"/>
                </a:solidFill>
                <a:latin typeface="Segoe UI Light (Headings)"/>
              </a:rPr>
              <a:t>n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FD54C1-C1C3-42F2-8357-2A69D3AD3068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Lecture assignment</a:t>
            </a:r>
          </a:p>
        </p:txBody>
      </p:sp>
    </p:spTree>
    <p:extLst>
      <p:ext uri="{BB962C8B-B14F-4D97-AF65-F5344CB8AC3E}">
        <p14:creationId xmlns:p14="http://schemas.microsoft.com/office/powerpoint/2010/main" val="23085279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Base-2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Base-[2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3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baseline="30000" dirty="0">
                <a:solidFill>
                  <a:prstClr val="white"/>
                </a:solidFill>
                <a:latin typeface="Segoe UI Light (Headings)"/>
              </a:rPr>
              <a:t>n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36DF70-C6D4-471B-A235-76505A316FF4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Lecture assignment</a:t>
            </a:r>
          </a:p>
        </p:txBody>
      </p:sp>
    </p:spTree>
    <p:extLst>
      <p:ext uri="{BB962C8B-B14F-4D97-AF65-F5344CB8AC3E}">
        <p14:creationId xmlns:p14="http://schemas.microsoft.com/office/powerpoint/2010/main" val="3911902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5400" dirty="0">
                <a:solidFill>
                  <a:schemeClr val="bg1"/>
                </a:solidFill>
                <a:latin typeface="Segoe UI Light (Headings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https://planetcalc.com/862/</a:t>
            </a:r>
            <a:endParaRPr lang="en-CA" sz="5400" cap="all" dirty="0">
              <a:solidFill>
                <a:schemeClr val="bg1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611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28886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arithmetic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2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292759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6,390,873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54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Binary | Base-2 | Radix-2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7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99869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634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832172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Not Valid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15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920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B6DCAEA3-40A3-424C-B3A3-011C1E9E068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4283824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DAD9C595-A696-457B-88DC-6A8CDA793DEE}"/>
              </a:ext>
            </a:extLst>
          </p:cNvPr>
          <p:cNvSpPr/>
          <p:nvPr/>
        </p:nvSpPr>
        <p:spPr>
          <a:xfrm>
            <a:off x="4490671" y="2330456"/>
            <a:ext cx="1602313" cy="1555744"/>
          </a:xfrm>
          <a:prstGeom prst="ellipse">
            <a:avLst/>
          </a:prstGeom>
          <a:solidFill>
            <a:srgbClr val="FF8F8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Radix-8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vs.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Radix-2</a:t>
            </a:r>
          </a:p>
        </p:txBody>
      </p:sp>
    </p:spTree>
    <p:extLst>
      <p:ext uri="{BB962C8B-B14F-4D97-AF65-F5344CB8AC3E}">
        <p14:creationId xmlns:p14="http://schemas.microsoft.com/office/powerpoint/2010/main" val="3091276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Let’s count in octal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739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Let’s count in octal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A70DF3A-DD36-C140-8805-51D2E3D3D04A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solidFill>
                  <a:prstClr val="white"/>
                </a:solidFill>
                <a:latin typeface="Segoe UI Light (Headings)"/>
              </a:rPr>
              <a:t>0000, 0001, 0002, …, 0007, 0010, …, 7775, 7776, 7777</a:t>
            </a:r>
          </a:p>
        </p:txBody>
      </p:sp>
    </p:spTree>
    <p:extLst>
      <p:ext uri="{BB962C8B-B14F-4D97-AF65-F5344CB8AC3E}">
        <p14:creationId xmlns:p14="http://schemas.microsoft.com/office/powerpoint/2010/main" val="365890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19727"/>
              </p:ext>
            </p:extLst>
          </p:nvPr>
        </p:nvGraphicFramePr>
        <p:xfrm>
          <a:off x="0" y="2381955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E208923-8C7D-42A3-926E-22236A18F1C4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451444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209179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/>
              <p:nvPr/>
            </p:nvSpPr>
            <p:spPr>
              <a:xfrm>
                <a:off x="10725188" y="4345919"/>
                <a:ext cx="1466812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88" y="4345919"/>
                <a:ext cx="1466812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159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50769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/>
              <p:nvPr/>
            </p:nvSpPr>
            <p:spPr>
              <a:xfrm>
                <a:off x="9257633" y="4345919"/>
                <a:ext cx="146681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633" y="4345919"/>
                <a:ext cx="1466812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29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830509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9233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30480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125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Decimal | Base-10 | Radix-10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(0,1,2,3,4,5,6,7,9)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00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1A1FF3-A36F-469A-A859-9965CF51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833603"/>
            <a:ext cx="7448550" cy="519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47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708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339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193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6961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2635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30,302,131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0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2635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30,302,131</a:t>
                      </a: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303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43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E81D9A-B809-47BF-840D-52183DDA9B00}"/>
              </a:ext>
            </a:extLst>
          </p:cNvPr>
          <p:cNvGraphicFramePr>
            <a:graphicFrameLocks noGrp="1"/>
          </p:cNvGraphicFramePr>
          <p:nvPr/>
        </p:nvGraphicFramePr>
        <p:xfrm>
          <a:off x="0" y="2477770"/>
          <a:ext cx="12198032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46208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8872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C564C2F-71D6-4BD0-BCD0-535396B1488E}"/>
              </a:ext>
            </a:extLst>
          </p:cNvPr>
          <p:cNvGraphicFramePr>
            <a:graphicFrameLocks noGrp="1"/>
          </p:cNvGraphicFramePr>
          <p:nvPr/>
        </p:nvGraphicFramePr>
        <p:xfrm>
          <a:off x="0" y="4772660"/>
          <a:ext cx="12198032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12505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26857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EC79F64-ABA5-445F-91E1-289D5B056293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2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5520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138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30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219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85463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Not Valid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223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you know how to count in decimal!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591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Hexadecimal | Base-16 | Radix-16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(0,1,2,3,4,5,6,7,9,A,B,C,D,E,F)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2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318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914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1A025E2-D4B7-4402-B906-CACEF2222D65}"/>
              </a:ext>
            </a:extLst>
          </p:cNvPr>
          <p:cNvSpPr/>
          <p:nvPr/>
        </p:nvSpPr>
        <p:spPr>
          <a:xfrm>
            <a:off x="2450930" y="5238234"/>
            <a:ext cx="46618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Segoe UI Light (Headings)"/>
              </a:rPr>
              <a:t>A = (9 + 1) = (10)</a:t>
            </a:r>
            <a:r>
              <a:rPr lang="en-US" sz="4400" baseline="-25000" dirty="0">
                <a:latin typeface="Segoe UI Light (Headings)"/>
              </a:rPr>
              <a:t>10</a:t>
            </a:r>
            <a:r>
              <a:rPr lang="en-US" sz="4400" dirty="0">
                <a:latin typeface="Segoe UI Light (Headings)"/>
              </a:rPr>
              <a:t> </a:t>
            </a:r>
            <a:endParaRPr lang="en-US" sz="4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E6F3F-6A62-4C4A-BB51-6F18CD232D2A}"/>
              </a:ext>
            </a:extLst>
          </p:cNvPr>
          <p:cNvCxnSpPr>
            <a:cxnSpLocks/>
          </p:cNvCxnSpPr>
          <p:nvPr/>
        </p:nvCxnSpPr>
        <p:spPr>
          <a:xfrm>
            <a:off x="2705100" y="4127500"/>
            <a:ext cx="0" cy="1110734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02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815,829,297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1A025E2-D4B7-4402-B906-CACEF2222D65}"/>
              </a:ext>
            </a:extLst>
          </p:cNvPr>
          <p:cNvSpPr/>
          <p:nvPr/>
        </p:nvSpPr>
        <p:spPr>
          <a:xfrm>
            <a:off x="2450930" y="5238234"/>
            <a:ext cx="46618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Segoe UI Light (Headings)"/>
              </a:rPr>
              <a:t>A = (9 + 1) = (10)</a:t>
            </a:r>
            <a:r>
              <a:rPr lang="en-US" sz="4400" baseline="-25000" dirty="0">
                <a:latin typeface="Segoe UI Light (Headings)"/>
              </a:rPr>
              <a:t>10</a:t>
            </a:r>
            <a:r>
              <a:rPr lang="en-US" sz="4400" dirty="0">
                <a:latin typeface="Segoe UI Light (Headings)"/>
              </a:rPr>
              <a:t> </a:t>
            </a:r>
            <a:endParaRPr lang="en-US" sz="4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E6F3F-6A62-4C4A-BB51-6F18CD232D2A}"/>
              </a:ext>
            </a:extLst>
          </p:cNvPr>
          <p:cNvCxnSpPr>
            <a:cxnSpLocks/>
          </p:cNvCxnSpPr>
          <p:nvPr/>
        </p:nvCxnSpPr>
        <p:spPr>
          <a:xfrm>
            <a:off x="2705100" y="4127500"/>
            <a:ext cx="0" cy="1110734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193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8CED1D-BDDD-4247-B057-68163A56E9ED}"/>
              </a:ext>
            </a:extLst>
          </p:cNvPr>
          <p:cNvGrpSpPr/>
          <p:nvPr/>
        </p:nvGrpSpPr>
        <p:grpSpPr>
          <a:xfrm>
            <a:off x="993137" y="1478508"/>
            <a:ext cx="8169865" cy="4154984"/>
            <a:chOff x="2123437" y="1351508"/>
            <a:chExt cx="8169865" cy="41549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CB8489-12E1-4FD8-B106-E3DF618FE1CE}"/>
                </a:ext>
              </a:extLst>
            </p:cNvPr>
            <p:cNvSpPr/>
            <p:nvPr/>
          </p:nvSpPr>
          <p:spPr>
            <a:xfrm>
              <a:off x="2123437" y="1351508"/>
              <a:ext cx="421301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1,2,3,4,5,6,7,8,9,A</a:t>
              </a:r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B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C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D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E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F</a:t>
              </a:r>
              <a:endParaRPr lang="en-US" sz="4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F4E5B-C9C3-43B2-98FF-CEC8D95540A4}"/>
                </a:ext>
              </a:extLst>
            </p:cNvPr>
            <p:cNvSpPr/>
            <p:nvPr/>
          </p:nvSpPr>
          <p:spPr>
            <a:xfrm>
              <a:off x="6336450" y="1351508"/>
              <a:ext cx="196079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9 + 1</a:t>
              </a:r>
            </a:p>
            <a:p>
              <a:r>
                <a:rPr lang="en-US" sz="4400" dirty="0">
                  <a:latin typeface="Segoe UI Light (Headings)"/>
                </a:rPr>
                <a:t>= A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B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C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D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E + 1</a:t>
              </a:r>
              <a:endParaRPr lang="en-US" sz="4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F96A4E-641E-476F-8D91-1837A2109CDC}"/>
                </a:ext>
              </a:extLst>
            </p:cNvPr>
            <p:cNvSpPr/>
            <p:nvPr/>
          </p:nvSpPr>
          <p:spPr>
            <a:xfrm>
              <a:off x="8297243" y="1351508"/>
              <a:ext cx="1996059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(10)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</a:p>
            <a:p>
              <a:r>
                <a:rPr lang="en-US" sz="4400" dirty="0">
                  <a:latin typeface="Segoe UI Light (Headings)"/>
                </a:rPr>
                <a:t>= (11)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(12)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(13)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(14)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(15)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8023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269,488,385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227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1854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269,488,385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D3DDA2D3-C164-4D90-9DA1-ABC265A2C273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3557845"/>
          <a:ext cx="12198032" cy="1584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46208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8872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83FABE44-76F7-4B1F-8F23-BEFE491E6943}"/>
              </a:ext>
            </a:extLst>
          </p:cNvPr>
          <p:cNvGraphicFramePr>
            <a:graphicFrameLocks noGrp="1"/>
          </p:cNvGraphicFramePr>
          <p:nvPr/>
        </p:nvGraphicFramePr>
        <p:xfrm>
          <a:off x="6032" y="5256775"/>
          <a:ext cx="12198032" cy="1601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12505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26857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C3FC54C2-84E9-4EB5-BFE6-50B13EA47A23}"/>
              </a:ext>
            </a:extLst>
          </p:cNvPr>
          <p:cNvGraphicFramePr>
            <a:graphicFrameLocks noGrp="1"/>
          </p:cNvGraphicFramePr>
          <p:nvPr/>
        </p:nvGraphicFramePr>
        <p:xfrm>
          <a:off x="6032" y="1941475"/>
          <a:ext cx="12198032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5520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27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015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Let’s count in base-16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828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Let’s count in base-16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A6782B4-0CC8-A240-B2E2-C896C62E0A2F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solidFill>
                  <a:prstClr val="white"/>
                </a:solidFill>
                <a:latin typeface="Segoe UI Light (Headings)"/>
              </a:rPr>
              <a:t>0000, 0001, 0002, …, 000F, 0010, …, FFFD, FFFE, FFFF</a:t>
            </a:r>
          </a:p>
        </p:txBody>
      </p:sp>
    </p:spTree>
    <p:extLst>
      <p:ext uri="{BB962C8B-B14F-4D97-AF65-F5344CB8AC3E}">
        <p14:creationId xmlns:p14="http://schemas.microsoft.com/office/powerpoint/2010/main" val="4161114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5873"/>
              </p:ext>
            </p:extLst>
          </p:nvPr>
        </p:nvGraphicFramePr>
        <p:xfrm>
          <a:off x="0" y="2381955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E208923-8C7D-42A3-926E-22236A18F1C4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98986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09085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/>
              <p:nvPr/>
            </p:nvSpPr>
            <p:spPr>
              <a:xfrm>
                <a:off x="10640229" y="4345919"/>
                <a:ext cx="163673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229" y="4345919"/>
                <a:ext cx="1636730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75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291435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60267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56223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588575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Base-64 | Radix-64</a:t>
            </a:r>
          </a:p>
          <a:p>
            <a:pPr lvl="0" algn="ctr"/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(A,B,C, …,Z, </a:t>
            </a:r>
            <a:r>
              <a:rPr lang="en-US" sz="6000" dirty="0">
                <a:solidFill>
                  <a:prstClr val="white"/>
                </a:solidFill>
                <a:latin typeface="Segoe UI Light (Headings)"/>
              </a:rPr>
              <a:t>a</a:t>
            </a:r>
            <a:r>
              <a:rPr lang="pl-PL" sz="6000" dirty="0">
                <a:solidFill>
                  <a:prstClr val="white"/>
                </a:solidFill>
                <a:latin typeface="Segoe UI Light (Headings)"/>
              </a:rPr>
              <a:t>,b,c,…,z</a:t>
            </a:r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,0,1,2,…,9,+,/)</a:t>
            </a:r>
            <a:r>
              <a:rPr lang="pl-PL" sz="6000" cap="all" baseline="-25000" dirty="0">
                <a:solidFill>
                  <a:prstClr val="white"/>
                </a:solidFill>
                <a:latin typeface="Segoe UI Light (Headings)"/>
              </a:rPr>
              <a:t>64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C6B710-DFCD-44AA-A707-DC98E078234D}"/>
              </a:ext>
            </a:extLst>
          </p:cNvPr>
          <p:cNvSpPr/>
          <p:nvPr/>
        </p:nvSpPr>
        <p:spPr>
          <a:xfrm>
            <a:off x="0" y="4523009"/>
            <a:ext cx="12172892" cy="150810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solidFill>
                  <a:prstClr val="white"/>
                </a:solidFill>
                <a:latin typeface="Segoe UI Light (Headings)"/>
              </a:rPr>
              <a:t>1992: RFC 1341</a:t>
            </a:r>
          </a:p>
          <a:p>
            <a:pPr lvl="0" algn="ctr">
              <a:defRPr/>
            </a:pPr>
            <a:r>
              <a:rPr lang="fr-FR" sz="3600" cap="all" dirty="0">
                <a:solidFill>
                  <a:prstClr val="white"/>
                </a:solidFill>
                <a:latin typeface="Segoe UI Light (Headings)"/>
              </a:rPr>
              <a:t>MIME (Multipurpose Internet Mail Extensions)</a:t>
            </a:r>
          </a:p>
          <a:p>
            <a:pPr lvl="0" algn="ctr">
              <a:defRPr/>
            </a:pPr>
            <a:r>
              <a:rPr lang="en-CA" sz="2000" dirty="0">
                <a:solidFill>
                  <a:prstClr val="white"/>
                </a:solidFill>
                <a:latin typeface="Segoe UI Light (Headings)"/>
              </a:rPr>
              <a:t>Mechanisms For Specifying And Describing The Format Of Internet Message Bodies</a:t>
            </a:r>
            <a:endParaRPr lang="fr-FR" sz="36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407677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67F2B8-9C23-42EF-BE77-3A6BF987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39757"/>
              </p:ext>
            </p:extLst>
          </p:nvPr>
        </p:nvGraphicFramePr>
        <p:xfrm>
          <a:off x="0" y="0"/>
          <a:ext cx="12192004" cy="685800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15736114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88649799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3991071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5514788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5518885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228076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902474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64478321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99760351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8803393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79034112"/>
                    </a:ext>
                  </a:extLst>
                </a:gridCol>
              </a:tblGrid>
              <a:tr h="3612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28420463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653438265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289598530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Segoe UI Light (Headings)"/>
                        </a:rPr>
                        <a:t>i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96496084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9088270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31697435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53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8138027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54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46784892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55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5609296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I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56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537683942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57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03925055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64449354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843001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7945051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00030637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+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14980510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/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63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2279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13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043718"/>
              </p:ext>
            </p:extLst>
          </p:nvPr>
        </p:nvGraphicFramePr>
        <p:xfrm>
          <a:off x="0" y="23241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222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30893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3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54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67F2B8-9C23-42EF-BE77-3A6BF987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575206"/>
              </p:ext>
            </p:extLst>
          </p:nvPr>
        </p:nvGraphicFramePr>
        <p:xfrm>
          <a:off x="0" y="0"/>
          <a:ext cx="12192004" cy="685800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15736114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88649799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3991071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5514788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5518885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228076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902474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64478321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99760351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8803393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79034112"/>
                    </a:ext>
                  </a:extLst>
                </a:gridCol>
              </a:tblGrid>
              <a:tr h="3612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28420463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653438265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289598530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Segoe UI Light (Headings)"/>
                        </a:rPr>
                        <a:t>i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96496084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9088270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31697435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8027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54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46784892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55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296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I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56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537683942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57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03925055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26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64449354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843001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7945051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29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00030637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+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62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80510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/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9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682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32406"/>
              </p:ext>
            </p:extLst>
          </p:nvPr>
        </p:nvGraphicFramePr>
        <p:xfrm>
          <a:off x="0" y="2324100"/>
          <a:ext cx="12198032" cy="3000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63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62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17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703665"/>
              </p:ext>
            </p:extLst>
          </p:nvPr>
        </p:nvGraphicFramePr>
        <p:xfrm>
          <a:off x="0" y="2324100"/>
          <a:ext cx="12198032" cy="3427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63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62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243,680,329,290,238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660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Let’s count in base-64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64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315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Let’s count in base-64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64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B22ABD1-E940-384F-972B-22AF1ABB34B3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solidFill>
                  <a:prstClr val="white"/>
                </a:solidFill>
                <a:latin typeface="Segoe UI Light (Headings)"/>
              </a:rPr>
              <a:t>AAAA, AAAB, AAAC, …, AAA/, AABA, …, ///9, ///+, ////</a:t>
            </a:r>
          </a:p>
        </p:txBody>
      </p:sp>
    </p:spTree>
    <p:extLst>
      <p:ext uri="{BB962C8B-B14F-4D97-AF65-F5344CB8AC3E}">
        <p14:creationId xmlns:p14="http://schemas.microsoft.com/office/powerpoint/2010/main" val="1204400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105057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37145"/>
            <a:ext cx="7480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sym typeface="Wingdings" panose="05000000000000000000" pitchFamily="2" charset="2"/>
              </a:rPr>
              <a:t>AAAB</a:t>
            </a:r>
            <a:endParaRPr lang="en-US" sz="3600" dirty="0"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53767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61B309-1E5D-46F5-80D9-39B092C74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934413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B64440E-3333-46E4-958C-8A7A3982351B}"/>
              </a:ext>
            </a:extLst>
          </p:cNvPr>
          <p:cNvSpPr/>
          <p:nvPr/>
        </p:nvSpPr>
        <p:spPr>
          <a:xfrm>
            <a:off x="0" y="1037145"/>
            <a:ext cx="7480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sym typeface="Wingdings" panose="05000000000000000000" pitchFamily="2" charset="2"/>
              </a:rPr>
              <a:t>AAAB</a:t>
            </a:r>
            <a:endParaRPr lang="en-US" sz="3600" dirty="0"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252360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893330"/>
              </p:ext>
            </p:extLst>
          </p:nvPr>
        </p:nvGraphicFramePr>
        <p:xfrm>
          <a:off x="0" y="184008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33729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9ED6C0-D35C-4ECE-8F24-7B8D73B5410E}"/>
                  </a:ext>
                </a:extLst>
              </p:cNvPr>
              <p:cNvSpPr/>
              <p:nvPr/>
            </p:nvSpPr>
            <p:spPr>
              <a:xfrm>
                <a:off x="10643360" y="4400409"/>
                <a:ext cx="163673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9ED6C0-D35C-4ECE-8F24-7B8D73B54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360" y="4400409"/>
                <a:ext cx="1636730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265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39B00C5-284A-41AB-BFC8-1D43F270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218347"/>
              </p:ext>
            </p:extLst>
          </p:nvPr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33729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966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Radix-r number system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66D380E-682F-4660-8145-14827C1A4DEE}"/>
              </a:ext>
            </a:extLst>
          </p:cNvPr>
          <p:cNvSpPr/>
          <p:nvPr/>
        </p:nvSpPr>
        <p:spPr>
          <a:xfrm>
            <a:off x="7609265" y="3539116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aka. Base-r Number System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26BE3-4253-4182-AA58-110B3E2C9C66}"/>
              </a:ext>
            </a:extLst>
          </p:cNvPr>
          <p:cNvSpPr/>
          <p:nvPr/>
        </p:nvSpPr>
        <p:spPr>
          <a:xfrm>
            <a:off x="-19" y="4564598"/>
            <a:ext cx="12192000" cy="369332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Hossein’s number system is not a Radix-r number system</a:t>
            </a:r>
            <a:r>
              <a:rPr lang="en-CA" dirty="0">
                <a:solidFill>
                  <a:srgbClr val="FF0000"/>
                </a:solidFill>
                <a:latin typeface="Segoe UI Light (Headings)"/>
              </a:rPr>
              <a:t>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9596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943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 d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i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(significance)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  <a:p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18739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n-1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 d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i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endParaRPr lang="pt-BR" sz="3600" dirty="0">
              <a:highlight>
                <a:srgbClr val="00FF00"/>
              </a:highlight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0 ≤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i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 ≤ r - 1 </a:t>
            </a:r>
            <a:endParaRPr lang="nn-NO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(significance)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  <a:p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25978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998376-C5F6-4630-8D25-90DCF0AA0C35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pPr algn="ctr"/>
            <a:endParaRPr lang="pt-BR" sz="3200" dirty="0">
              <a:latin typeface="Segoe UI Light (Headings)"/>
            </a:endParaRPr>
          </a:p>
          <a:p>
            <a:r>
              <a:rPr lang="pt-BR" sz="3600" dirty="0">
                <a:latin typeface="Segoe UI Light (Headings)"/>
              </a:rPr>
              <a:t>Min				= 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= (0)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pt-BR" sz="3600" dirty="0">
                <a:latin typeface="Segoe UI Light (Headings)"/>
              </a:rPr>
              <a:t>				= ((r-1)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= </a:t>
            </a:r>
            <a:r>
              <a:rPr lang="pt-BR" sz="3600" dirty="0">
                <a:highlight>
                  <a:srgbClr val="00FF00"/>
                </a:highlight>
                <a:latin typeface="Segoe UI Light (Headings)"/>
              </a:rPr>
              <a:t>(r</a:t>
            </a:r>
            <a:r>
              <a:rPr lang="pt-BR" sz="3600" baseline="30000" dirty="0">
                <a:highlight>
                  <a:srgbClr val="00FF00"/>
                </a:highlight>
                <a:latin typeface="Segoe UI Light (Headings)"/>
              </a:rPr>
              <a:t>n</a:t>
            </a:r>
            <a:r>
              <a:rPr lang="pt-BR" sz="3600" dirty="0">
                <a:highlight>
                  <a:srgbClr val="00FF00"/>
                </a:highlight>
                <a:latin typeface="Segoe UI Light (Headings)"/>
              </a:rPr>
              <a:t>-1)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 </a:t>
            </a: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Unit</a:t>
            </a:r>
            <a:r>
              <a:rPr lang="en-US" sz="3600" dirty="0">
                <a:latin typeface="Segoe UI Light (Headings)"/>
              </a:rPr>
              <a:t> 				= </a:t>
            </a:r>
            <a:r>
              <a:rPr lang="pt-BR" sz="3600" dirty="0">
                <a:latin typeface="Segoe UI Light (Headings)"/>
              </a:rPr>
              <a:t>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1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= 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(1)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10</a:t>
            </a:r>
            <a:endParaRPr lang="en-US" sz="3600" baseline="-25000" dirty="0">
              <a:highlight>
                <a:srgbClr val="FFFF00"/>
              </a:highlight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</p:txBody>
      </p:sp>
    </p:spTree>
    <p:extLst>
      <p:ext uri="{BB962C8B-B14F-4D97-AF65-F5344CB8AC3E}">
        <p14:creationId xmlns:p14="http://schemas.microsoft.com/office/powerpoint/2010/main" val="1729324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44557394-DE3A-4650-B8D4-4CAA514EF0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22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(10.?)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= (4.5)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10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2850B3-A965-4E3C-8D12-95A25AE23946}"/>
              </a:ext>
            </a:extLst>
          </p:cNvPr>
          <p:cNvSpPr/>
          <p:nvPr/>
        </p:nvSpPr>
        <p:spPr>
          <a:xfrm>
            <a:off x="3309780" y="2690057"/>
            <a:ext cx="619521" cy="1477886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E1E472-55EC-4AA3-AE47-3ED70C0EABFF}"/>
              </a:ext>
            </a:extLst>
          </p:cNvPr>
          <p:cNvSpPr/>
          <p:nvPr/>
        </p:nvSpPr>
        <p:spPr>
          <a:xfrm>
            <a:off x="3929302" y="2690057"/>
            <a:ext cx="626503" cy="1477886"/>
          </a:xfrm>
          <a:prstGeom prst="rect">
            <a:avLst/>
          </a:prstGeom>
          <a:solidFill>
            <a:srgbClr val="1B09F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584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Fraction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24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1D3DE8-FC35-4A95-A536-D9D8BEA26B91}"/>
              </a:ext>
            </a:extLst>
          </p:cNvPr>
          <p:cNvSpPr/>
          <p:nvPr/>
        </p:nvSpPr>
        <p:spPr>
          <a:xfrm>
            <a:off x="5349929" y="5688449"/>
            <a:ext cx="1492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1 Earth</a:t>
            </a:r>
            <a:endParaRPr lang="en-US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86246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123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1/4 Earth =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 = (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.</a:t>
            </a:r>
            <a:r>
              <a:rPr lang="en-US" sz="3600" dirty="0">
                <a:latin typeface="Segoe UI Light (Headings)"/>
              </a:rPr>
              <a:t>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B88C9B-9EBF-4443-8524-498D466826C5}"/>
              </a:ext>
            </a:extLst>
          </p:cNvPr>
          <p:cNvCxnSpPr>
            <a:cxnSpLocks/>
          </p:cNvCxnSpPr>
          <p:nvPr/>
        </p:nvCxnSpPr>
        <p:spPr>
          <a:xfrm flipH="1">
            <a:off x="9893300" y="4136884"/>
            <a:ext cx="317500" cy="1662549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4E8D512-407C-4CE8-AD43-4F322CDF7C3F}"/>
              </a:ext>
            </a:extLst>
          </p:cNvPr>
          <p:cNvSpPr/>
          <p:nvPr/>
        </p:nvSpPr>
        <p:spPr>
          <a:xfrm>
            <a:off x="8339798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Segoe UI Light (Headings)"/>
              </a:rPr>
              <a:t>Fraction Point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33339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450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2 × 1/4 Earth = 2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Earth=(.2)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027664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450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3 × 1/4 Earth = 3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Earth=(.3)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729141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622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4 × 1/4 Earth = 4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24934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70638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Not Valid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37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677662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 in Radix-4: (10</a:t>
            </a:r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  <a:latin typeface="Segoe UI Light (Headings)"/>
              </a:rPr>
              <a:t> . 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2)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1E46708-DF5F-4365-843A-49E54BDF0612}"/>
              </a:ext>
            </a:extLst>
          </p:cNvPr>
          <p:cNvSpPr>
            <a:spLocks noChangeAspect="1"/>
          </p:cNvSpPr>
          <p:nvPr/>
        </p:nvSpPr>
        <p:spPr>
          <a:xfrm>
            <a:off x="4593530" y="2805274"/>
            <a:ext cx="1210129" cy="12101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(10)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65715-0776-4BED-9AC0-827057ED5B4C}"/>
              </a:ext>
            </a:extLst>
          </p:cNvPr>
          <p:cNvSpPr>
            <a:spLocks noChangeAspect="1"/>
          </p:cNvSpPr>
          <p:nvPr/>
        </p:nvSpPr>
        <p:spPr>
          <a:xfrm>
            <a:off x="8394701" y="2928034"/>
            <a:ext cx="981436" cy="98143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3C8A4C-987E-43FC-972D-A477B165AC02}"/>
              </a:ext>
            </a:extLst>
          </p:cNvPr>
          <p:cNvSpPr>
            <a:spLocks noChangeAspect="1"/>
          </p:cNvSpPr>
          <p:nvPr/>
        </p:nvSpPr>
        <p:spPr>
          <a:xfrm>
            <a:off x="7143217" y="2918167"/>
            <a:ext cx="1013376" cy="101337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(2)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9EF63-0B01-4F43-AD43-8C30A5E6B5BF}"/>
              </a:ext>
            </a:extLst>
          </p:cNvPr>
          <p:cNvSpPr>
            <a:spLocks noChangeAspect="1"/>
          </p:cNvSpPr>
          <p:nvPr/>
        </p:nvSpPr>
        <p:spPr>
          <a:xfrm>
            <a:off x="5911995" y="2918167"/>
            <a:ext cx="1021666" cy="102166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(3)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43BC24-D56D-4D87-ABA6-2CB7AB38FF5D}"/>
              </a:ext>
            </a:extLst>
          </p:cNvPr>
          <p:cNvSpPr>
            <a:spLocks noChangeAspect="1"/>
          </p:cNvSpPr>
          <p:nvPr/>
        </p:nvSpPr>
        <p:spPr>
          <a:xfrm>
            <a:off x="9511096" y="3238500"/>
            <a:ext cx="393700" cy="43180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1C23A09E-1F74-4235-B227-1503FFF73F85}"/>
              </a:ext>
            </a:extLst>
          </p:cNvPr>
          <p:cNvGraphicFramePr>
            <a:graphicFrameLocks noGrp="1"/>
          </p:cNvGraphicFramePr>
          <p:nvPr/>
        </p:nvGraphicFramePr>
        <p:xfrm>
          <a:off x="3299118" y="2829757"/>
          <a:ext cx="1275404" cy="12610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8851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1261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5C2BD6B-762A-49A7-856D-A95B307B2288}"/>
              </a:ext>
            </a:extLst>
          </p:cNvPr>
          <p:cNvSpPr/>
          <p:nvPr/>
        </p:nvSpPr>
        <p:spPr>
          <a:xfrm>
            <a:off x="4172867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805A4-F2C8-4B8D-876C-2DA74364C18A}"/>
              </a:ext>
            </a:extLst>
          </p:cNvPr>
          <p:cNvSpPr/>
          <p:nvPr/>
        </p:nvSpPr>
        <p:spPr>
          <a:xfrm>
            <a:off x="3850219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977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More precision</a:t>
            </a:r>
          </a:p>
        </p:txBody>
      </p:sp>
    </p:spTree>
    <p:extLst>
      <p:ext uri="{BB962C8B-B14F-4D97-AF65-F5344CB8AC3E}">
        <p14:creationId xmlns:p14="http://schemas.microsoft.com/office/powerpoint/2010/main" val="13156590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123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1/4 Earth =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 = (.1)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8157141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61166" y="5688449"/>
            <a:ext cx="11081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(1/4)/4 Earth = 1/16 Earth =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577349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8343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1/16 =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224629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912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2 × 1/16 = 2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(.02)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5038838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912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3 × 1/16 = 3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(.03)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67586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702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4 × 1/16 = 4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2682040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805902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 in Radix-4: (10</a:t>
            </a:r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  <a:latin typeface="Segoe UI Light (Headings)"/>
              </a:rPr>
              <a:t> . 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21)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1E46708-DF5F-4365-843A-49E54BDF0612}"/>
              </a:ext>
            </a:extLst>
          </p:cNvPr>
          <p:cNvSpPr>
            <a:spLocks noChangeAspect="1"/>
          </p:cNvSpPr>
          <p:nvPr/>
        </p:nvSpPr>
        <p:spPr>
          <a:xfrm>
            <a:off x="4593530" y="2805274"/>
            <a:ext cx="1210129" cy="12101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(10)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65715-0776-4BED-9AC0-827057ED5B4C}"/>
              </a:ext>
            </a:extLst>
          </p:cNvPr>
          <p:cNvSpPr>
            <a:spLocks noChangeAspect="1"/>
          </p:cNvSpPr>
          <p:nvPr/>
        </p:nvSpPr>
        <p:spPr>
          <a:xfrm>
            <a:off x="8394701" y="2928034"/>
            <a:ext cx="981436" cy="98143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3C8A4C-987E-43FC-972D-A477B165AC02}"/>
              </a:ext>
            </a:extLst>
          </p:cNvPr>
          <p:cNvSpPr>
            <a:spLocks noChangeAspect="1"/>
          </p:cNvSpPr>
          <p:nvPr/>
        </p:nvSpPr>
        <p:spPr>
          <a:xfrm>
            <a:off x="7143217" y="2918167"/>
            <a:ext cx="1013376" cy="101337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(2)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9EF63-0B01-4F43-AD43-8C30A5E6B5BF}"/>
              </a:ext>
            </a:extLst>
          </p:cNvPr>
          <p:cNvSpPr>
            <a:spLocks noChangeAspect="1"/>
          </p:cNvSpPr>
          <p:nvPr/>
        </p:nvSpPr>
        <p:spPr>
          <a:xfrm>
            <a:off x="5911995" y="2918167"/>
            <a:ext cx="1021666" cy="102166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(3)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43BC24-D56D-4D87-ABA6-2CB7AB38FF5D}"/>
              </a:ext>
            </a:extLst>
          </p:cNvPr>
          <p:cNvSpPr>
            <a:spLocks noChangeAspect="1"/>
          </p:cNvSpPr>
          <p:nvPr/>
        </p:nvSpPr>
        <p:spPr>
          <a:xfrm>
            <a:off x="9511096" y="3238500"/>
            <a:ext cx="393700" cy="43180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1C23A09E-1F74-4235-B227-1503FFF73F85}"/>
              </a:ext>
            </a:extLst>
          </p:cNvPr>
          <p:cNvGraphicFramePr>
            <a:graphicFrameLocks noGrp="1"/>
          </p:cNvGraphicFramePr>
          <p:nvPr/>
        </p:nvGraphicFramePr>
        <p:xfrm>
          <a:off x="3299118" y="2829757"/>
          <a:ext cx="1271133" cy="12610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2757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90488">
                  <a:extLst>
                    <a:ext uri="{9D8B030D-6E8A-4147-A177-3AD203B41FA5}">
                      <a16:colId xmlns:a16="http://schemas.microsoft.com/office/drawing/2014/main" val="4191478703"/>
                    </a:ext>
                  </a:extLst>
                </a:gridCol>
                <a:gridCol w="85725">
                  <a:extLst>
                    <a:ext uri="{9D8B030D-6E8A-4147-A177-3AD203B41FA5}">
                      <a16:colId xmlns:a16="http://schemas.microsoft.com/office/drawing/2014/main" val="1118986000"/>
                    </a:ext>
                  </a:extLst>
                </a:gridCol>
                <a:gridCol w="123825">
                  <a:extLst>
                    <a:ext uri="{9D8B030D-6E8A-4147-A177-3AD203B41FA5}">
                      <a16:colId xmlns:a16="http://schemas.microsoft.com/office/drawing/2014/main" val="2638822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31733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1261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5C2BD6B-762A-49A7-856D-A95B307B2288}"/>
              </a:ext>
            </a:extLst>
          </p:cNvPr>
          <p:cNvSpPr/>
          <p:nvPr/>
        </p:nvSpPr>
        <p:spPr>
          <a:xfrm>
            <a:off x="4172867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805A4-F2C8-4B8D-876C-2DA74364C18A}"/>
              </a:ext>
            </a:extLst>
          </p:cNvPr>
          <p:cNvSpPr/>
          <p:nvPr/>
        </p:nvSpPr>
        <p:spPr>
          <a:xfrm>
            <a:off x="3850219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6A8E17-57C3-4153-8372-9DB326151089}"/>
              </a:ext>
            </a:extLst>
          </p:cNvPr>
          <p:cNvCxnSpPr>
            <a:cxnSpLocks/>
          </p:cNvCxnSpPr>
          <p:nvPr/>
        </p:nvCxnSpPr>
        <p:spPr>
          <a:xfrm flipH="1" flipV="1">
            <a:off x="3898442" y="4090826"/>
            <a:ext cx="188380" cy="86217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253FDC-0681-490D-B5AA-5920F0E048A1}"/>
              </a:ext>
            </a:extLst>
          </p:cNvPr>
          <p:cNvSpPr/>
          <p:nvPr/>
        </p:nvSpPr>
        <p:spPr>
          <a:xfrm>
            <a:off x="3792180" y="4915037"/>
            <a:ext cx="920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1/16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092993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223620"/>
              </p:ext>
            </p:extLst>
          </p:nvPr>
        </p:nvGraphicFramePr>
        <p:xfrm>
          <a:off x="475116" y="2336801"/>
          <a:ext cx="11241767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861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9256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73190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3913666116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635127358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2145622226"/>
                    </a:ext>
                  </a:extLst>
                </a:gridCol>
                <a:gridCol w="1016680">
                  <a:extLst>
                    <a:ext uri="{9D8B030D-6E8A-4147-A177-3AD203B41FA5}">
                      <a16:colId xmlns:a16="http://schemas.microsoft.com/office/drawing/2014/main" val="1682298445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82241777"/>
                    </a:ext>
                  </a:extLst>
                </a:gridCol>
              </a:tblGrid>
              <a:tr h="438651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F7816786-FE2C-4553-A045-6F4A92D2EB9E}"/>
              </a:ext>
            </a:extLst>
          </p:cNvPr>
          <p:cNvSpPr/>
          <p:nvPr/>
        </p:nvSpPr>
        <p:spPr>
          <a:xfrm rot="5400000">
            <a:off x="3148466" y="-1225549"/>
            <a:ext cx="889000" cy="62357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94087-EC35-4843-A289-5AE1DAB5D0A3}"/>
              </a:ext>
            </a:extLst>
          </p:cNvPr>
          <p:cNvSpPr txBox="1"/>
          <p:nvPr/>
        </p:nvSpPr>
        <p:spPr>
          <a:xfrm>
            <a:off x="2370868" y="7505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BC61-6AD1-497F-83DE-5C4F7DF7E642}"/>
              </a:ext>
            </a:extLst>
          </p:cNvPr>
          <p:cNvSpPr txBox="1"/>
          <p:nvPr/>
        </p:nvSpPr>
        <p:spPr>
          <a:xfrm>
            <a:off x="8154044" y="770405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255483A-6FBD-48E9-A08F-B6517608F8E2}"/>
              </a:ext>
            </a:extLst>
          </p:cNvPr>
          <p:cNvSpPr/>
          <p:nvPr/>
        </p:nvSpPr>
        <p:spPr>
          <a:xfrm rot="5400000">
            <a:off x="8770483" y="-609599"/>
            <a:ext cx="889000" cy="50038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D0A57-3EB9-435A-8D6D-1659A9D6341B}"/>
              </a:ext>
            </a:extLst>
          </p:cNvPr>
          <p:cNvSpPr txBox="1"/>
          <p:nvPr/>
        </p:nvSpPr>
        <p:spPr>
          <a:xfrm>
            <a:off x="6532769" y="2326670"/>
            <a:ext cx="305293" cy="11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Segoe UI Light (Headings)"/>
                <a:ea typeface="+mj-ea"/>
                <a:cs typeface="+mj-cs"/>
              </a:rPr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65C9EB-9F18-48AF-AA5F-BA6B810813C3}"/>
              </a:ext>
            </a:extLst>
          </p:cNvPr>
          <p:cNvCxnSpPr>
            <a:cxnSpLocks/>
          </p:cNvCxnSpPr>
          <p:nvPr/>
        </p:nvCxnSpPr>
        <p:spPr>
          <a:xfrm flipH="1" flipV="1">
            <a:off x="6790520" y="3284222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DCD2E49-4DD1-4AAC-92B5-8DD95F94BA89}"/>
              </a:ext>
            </a:extLst>
          </p:cNvPr>
          <p:cNvSpPr/>
          <p:nvPr/>
        </p:nvSpPr>
        <p:spPr>
          <a:xfrm>
            <a:off x="7412820" y="3906520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9B11A-2633-4C3D-A141-06052B1C212F}"/>
              </a:ext>
            </a:extLst>
          </p:cNvPr>
          <p:cNvSpPr txBox="1"/>
          <p:nvPr/>
        </p:nvSpPr>
        <p:spPr>
          <a:xfrm>
            <a:off x="349956" y="5410199"/>
            <a:ext cx="11480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We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egoe UI Light (Headings)"/>
                <a:ea typeface="+mn-ea"/>
                <a:cs typeface="+mn-cs"/>
              </a:rPr>
              <a:t>don’t waste a position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for the fraction 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Segoe UI Light (Headings)"/>
              </a:rPr>
              <a:t>It’s location is defined already.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0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Let’s count in binary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5158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046365"/>
              </p:ext>
            </p:extLst>
          </p:nvPr>
        </p:nvGraphicFramePr>
        <p:xfrm>
          <a:off x="0" y="2324101"/>
          <a:ext cx="12191997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861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9256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73190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50504658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3913666116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635127358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2145622226"/>
                    </a:ext>
                  </a:extLst>
                </a:gridCol>
                <a:gridCol w="1016680">
                  <a:extLst>
                    <a:ext uri="{9D8B030D-6E8A-4147-A177-3AD203B41FA5}">
                      <a16:colId xmlns:a16="http://schemas.microsoft.com/office/drawing/2014/main" val="1682298445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82241777"/>
                    </a:ext>
                  </a:extLst>
                </a:gridCol>
              </a:tblGrid>
              <a:tr h="44181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38651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F7816786-FE2C-4553-A045-6F4A92D2EB9E}"/>
              </a:ext>
            </a:extLst>
          </p:cNvPr>
          <p:cNvSpPr/>
          <p:nvPr/>
        </p:nvSpPr>
        <p:spPr>
          <a:xfrm rot="5400000">
            <a:off x="2673350" y="-1238249"/>
            <a:ext cx="889000" cy="62357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94087-EC35-4843-A289-5AE1DAB5D0A3}"/>
              </a:ext>
            </a:extLst>
          </p:cNvPr>
          <p:cNvSpPr txBox="1"/>
          <p:nvPr/>
        </p:nvSpPr>
        <p:spPr>
          <a:xfrm>
            <a:off x="18957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BC61-6AD1-497F-83DE-5C4F7DF7E642}"/>
              </a:ext>
            </a:extLst>
          </p:cNvPr>
          <p:cNvSpPr txBox="1"/>
          <p:nvPr/>
        </p:nvSpPr>
        <p:spPr>
          <a:xfrm>
            <a:off x="83814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255483A-6FBD-48E9-A08F-B6517608F8E2}"/>
              </a:ext>
            </a:extLst>
          </p:cNvPr>
          <p:cNvSpPr/>
          <p:nvPr/>
        </p:nvSpPr>
        <p:spPr>
          <a:xfrm rot="5400000">
            <a:off x="9245600" y="-622299"/>
            <a:ext cx="889000" cy="50038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087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4013032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bg1"/>
                            </a:solidFill>
                            <a:latin typeface="Aharoni" panose="02010803020104030203" pitchFamily="2" charset="-79"/>
                            <a:ea typeface="+mj-ea"/>
                            <a:cs typeface="Aharoni" panose="02010803020104030203" pitchFamily="2" charset="-79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4013032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0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bg1"/>
                            </a:solidFill>
                            <a:latin typeface="Aharoni" panose="02010803020104030203" pitchFamily="2" charset="-79"/>
                            <a:ea typeface="+mj-ea"/>
                            <a:cs typeface="Aharoni" panose="02010803020104030203" pitchFamily="2" charset="-79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CF1250-F82E-4278-A8A7-524A1F7E8528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CF1250-F82E-4278-A8A7-524A1F7E8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7461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1814054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1814054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3DF948-579B-4DB7-B4D5-F9D446127132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3DF948-579B-4DB7-B4D5-F9D446127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4234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310741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5166015625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310741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5166015625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CC1BE9-3116-487A-A7FE-F626D8803DC6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CC1BE9-3116-487A-A7FE-F626D8803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4461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r>
              <a:rPr lang="pt-BR" sz="3600" dirty="0">
                <a:latin typeface="Segoe UI Light (Headings)"/>
              </a:rPr>
              <a:t>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30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-2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m</a:t>
            </a:r>
            <a:r>
              <a:rPr lang="en-CA" sz="3600" dirty="0">
                <a:latin typeface="Segoe UI Light (Headings)"/>
              </a:rPr>
              <a:t> 	= number of digits 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in fraction </a:t>
            </a:r>
            <a:r>
              <a:rPr lang="en-CA" sz="3600" dirty="0">
                <a:latin typeface="Segoe UI Light (Headings)"/>
              </a:rPr>
              <a:t>part of N</a:t>
            </a: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D32866-727A-4B1B-B7CC-9B35B1865245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2806700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D63404-E1D4-4FF2-87DC-B1D0AA2FBA33}"/>
              </a:ext>
            </a:extLst>
          </p:cNvPr>
          <p:cNvSpPr/>
          <p:nvPr/>
        </p:nvSpPr>
        <p:spPr>
          <a:xfrm>
            <a:off x="6489700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  <a:endParaRPr lang="en-US" sz="4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091202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998376-C5F6-4630-8D25-90DCF0AA0C35}"/>
              </a:ext>
            </a:extLst>
          </p:cNvPr>
          <p:cNvSpPr/>
          <p:nvPr/>
        </p:nvSpPr>
        <p:spPr>
          <a:xfrm>
            <a:off x="0" y="0"/>
            <a:ext cx="12192000" cy="812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pPr algn="ctr"/>
            <a:endParaRPr lang="pt-BR" sz="3600" dirty="0">
              <a:latin typeface="Segoe UI Light (Headings)"/>
            </a:endParaRPr>
          </a:p>
          <a:p>
            <a:r>
              <a:rPr lang="pt-BR" sz="3600" dirty="0">
                <a:latin typeface="Segoe UI Light (Headings)"/>
              </a:rPr>
              <a:t>Min	= 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-2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  = (0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pt-BR" sz="3600" dirty="0">
                <a:latin typeface="Segoe UI Light (Headings)"/>
              </a:rPr>
              <a:t>	= ((r-1)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 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 </a:t>
            </a:r>
            <a:r>
              <a:rPr lang="pt-BR" sz="3600" dirty="0">
                <a:latin typeface="Segoe UI Light (Headings)"/>
              </a:rPr>
              <a:t>= (r</a:t>
            </a:r>
            <a:r>
              <a:rPr lang="pt-BR" sz="3600" baseline="30000" dirty="0">
                <a:latin typeface="Segoe UI Light (Headings)"/>
              </a:rPr>
              <a:t>n</a:t>
            </a:r>
            <a:r>
              <a:rPr lang="pt-BR" sz="3600" dirty="0">
                <a:latin typeface="Segoe UI Light (Headings)"/>
              </a:rPr>
              <a:t>-1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b="1" dirty="0">
                <a:highlight>
                  <a:srgbClr val="00FF00"/>
                </a:highlight>
                <a:latin typeface="Segoe UI Light (Headings)"/>
                <a:cs typeface="Aharoni" panose="02010803020104030203" pitchFamily="2" charset="-79"/>
              </a:rPr>
              <a:t>? 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</a:t>
            </a: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Unit</a:t>
            </a:r>
            <a:r>
              <a:rPr lang="en-US" sz="3600" dirty="0">
                <a:latin typeface="Segoe UI Light (Headings)"/>
              </a:rPr>
              <a:t> 	= </a:t>
            </a:r>
            <a:r>
              <a:rPr lang="pt-BR" sz="3600" dirty="0">
                <a:latin typeface="Segoe UI Light (Headings)"/>
              </a:rPr>
              <a:t>(0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-2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1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m 	= number of digits in fraction part of N</a:t>
            </a:r>
          </a:p>
          <a:p>
            <a:endParaRPr lang="en-CA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941CF0-20B2-4A4B-AC26-40F029C16F87}"/>
              </a:ext>
            </a:extLst>
          </p:cNvPr>
          <p:cNvCxnSpPr>
            <a:cxnSpLocks/>
          </p:cNvCxnSpPr>
          <p:nvPr/>
        </p:nvCxnSpPr>
        <p:spPr>
          <a:xfrm flipV="1">
            <a:off x="10371404" y="3327400"/>
            <a:ext cx="741096" cy="101600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FF03123-A3E2-41AC-B880-706BC90EE14A}"/>
              </a:ext>
            </a:extLst>
          </p:cNvPr>
          <p:cNvSpPr/>
          <p:nvPr/>
        </p:nvSpPr>
        <p:spPr>
          <a:xfrm>
            <a:off x="7264400" y="4343400"/>
            <a:ext cx="4388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Segoe UI Light (Headings)"/>
              </a:rPr>
              <a:t>Lecture Assignment</a:t>
            </a:r>
            <a:endParaRPr lang="en-US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40550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7986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B588AAA-8394-4929-807A-6025F411A49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7570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8C53D-F366-4125-B7CC-F4A961C754BF}"/>
              </a:ext>
            </a:extLst>
          </p:cNvPr>
          <p:cNvSpPr txBox="1"/>
          <p:nvPr/>
        </p:nvSpPr>
        <p:spPr>
          <a:xfrm>
            <a:off x="6821938" y="0"/>
            <a:ext cx="537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What is the max in this system with these spaces?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81E1583-2567-4756-B40E-D8D24982A55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8501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8C53D-F366-4125-B7CC-F4A961C754BF}"/>
              </a:ext>
            </a:extLst>
          </p:cNvPr>
          <p:cNvSpPr txBox="1"/>
          <p:nvPr/>
        </p:nvSpPr>
        <p:spPr>
          <a:xfrm>
            <a:off x="6821938" y="0"/>
            <a:ext cx="5370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What is the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(1111.111)</a:t>
            </a:r>
            <a:r>
              <a:rPr lang="en-US" sz="3600" baseline="-25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 = (15.875)</a:t>
            </a:r>
            <a:r>
              <a:rPr lang="en-US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0984640C-A39A-4278-968E-A70F796C0B0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038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11362</Words>
  <Application>Microsoft Macintosh PowerPoint</Application>
  <PresentationFormat>Widescreen</PresentationFormat>
  <Paragraphs>5749</Paragraphs>
  <Slides>180</Slides>
  <Notes>150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8" baseType="lpstr">
      <vt:lpstr>Aharoni</vt:lpstr>
      <vt:lpstr>Arial</vt:lpstr>
      <vt:lpstr>Calibri</vt:lpstr>
      <vt:lpstr>Calibri Light</vt:lpstr>
      <vt:lpstr>Cambria Math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School of Computer Science; University of Windsor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System II Winter 2021 Computer Architecture I Digital Design</dc:title>
  <dc:subject>Computer Architecture I Digital Design</dc:subject>
  <dc:creator>Hossein Fani;hfani@uwindsor.ca</dc:creator>
  <cp:keywords>Number System II; Winter 2021; Computer Architecture I Digital Design</cp:keywords>
  <dc:description>Hossein Fani;hfani@uwindsor.ca</dc:description>
  <cp:lastModifiedBy>Hossein Fani</cp:lastModifiedBy>
  <cp:revision>111</cp:revision>
  <dcterms:created xsi:type="dcterms:W3CDTF">2020-09-10T15:33:51Z</dcterms:created>
  <dcterms:modified xsi:type="dcterms:W3CDTF">2021-01-19T18:59:34Z</dcterms:modified>
  <cp:category/>
</cp:coreProperties>
</file>